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60" r:id="rId4"/>
    <p:sldId id="259" r:id="rId5"/>
    <p:sldId id="275" r:id="rId6"/>
    <p:sldId id="265" r:id="rId7"/>
    <p:sldId id="270" r:id="rId8"/>
    <p:sldId id="266" r:id="rId9"/>
    <p:sldId id="262" r:id="rId10"/>
    <p:sldId id="263" r:id="rId11"/>
    <p:sldId id="276" r:id="rId12"/>
    <p:sldId id="277" r:id="rId13"/>
    <p:sldId id="269"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4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02" autoAdjust="0"/>
  </p:normalViewPr>
  <p:slideViewPr>
    <p:cSldViewPr snapToGrid="0">
      <p:cViewPr varScale="1">
        <p:scale>
          <a:sx n="64" d="100"/>
          <a:sy n="64" d="100"/>
        </p:scale>
        <p:origin x="564" y="24"/>
      </p:cViewPr>
      <p:guideLst/>
    </p:cSldViewPr>
  </p:slideViewPr>
  <p:outlineViewPr>
    <p:cViewPr>
      <p:scale>
        <a:sx n="33" d="100"/>
        <a:sy n="33" d="100"/>
      </p:scale>
      <p:origin x="0" y="-15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a-ES"/>
              <a:t>Feu clic aquí per editar l'estil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a-ES"/>
              <a:t>Feu clic aquí per editar l'estil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a-ES"/>
              <a:t>Feu clic aquí per editar l'estil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5A61015F-7CC6-4D0A-9D87-873EA4C304CC}" type="datetimeFigureOut">
              <a:rPr lang="en-US" dirty="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a-ES"/>
              <a:t>Feu clic aquí per editar l'estil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a-ES"/>
              <a:t>Feu clic aquí per editar l'estil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t Placeholder 3"/>
          <p:cNvSpPr>
            <a:spLocks noGrp="1"/>
          </p:cNvSpPr>
          <p:nvPr>
            <p:ph sz="half" idx="2"/>
          </p:nvPr>
        </p:nvSpPr>
        <p:spPr>
          <a:xfrm>
            <a:off x="1024128" y="2967788"/>
            <a:ext cx="4754880" cy="334157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a-ES"/>
              <a:t>Feu clic per editar els estils del text del patró</a:t>
            </a:r>
          </a:p>
        </p:txBody>
      </p:sp>
      <p:sp>
        <p:nvSpPr>
          <p:cNvPr id="6" name="Content Placeholder 5"/>
          <p:cNvSpPr>
            <a:spLocks noGrp="1"/>
          </p:cNvSpPr>
          <p:nvPr>
            <p:ph sz="quarter" idx="4"/>
          </p:nvPr>
        </p:nvSpPr>
        <p:spPr>
          <a:xfrm>
            <a:off x="5990888" y="2967788"/>
            <a:ext cx="4754880" cy="334157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a-ES"/>
              <a:t>Feu clic aquí per editar l'estil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05C68B11-C5A8-448C-8CE9-B1A273C79CFC}"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a-ES"/>
              <a:t>Feu clic aquí per editar l'estil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C7616CA0-919D-4A49-9C8A-62FDFB3A5183}" type="datetimeFigureOut">
              <a:rPr lang="en-US" dirty="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6/19/2024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D5DB804-9B3D-4794-982D-289AA95C99D1}"/>
              </a:ext>
            </a:extLst>
          </p:cNvPr>
          <p:cNvSpPr>
            <a:spLocks noGrp="1"/>
          </p:cNvSpPr>
          <p:nvPr>
            <p:ph type="ctrTitle"/>
          </p:nvPr>
        </p:nvSpPr>
        <p:spPr/>
        <p:txBody>
          <a:bodyPr>
            <a:normAutofit/>
          </a:bodyPr>
          <a:lstStyle/>
          <a:p>
            <a:r>
              <a:rPr lang="es-ES" dirty="0"/>
              <a:t>PLAN DE ACCIÓN </a:t>
            </a:r>
            <a:br>
              <a:rPr lang="es-ES" dirty="0"/>
            </a:br>
            <a:r>
              <a:rPr lang="es-ES" dirty="0"/>
              <a:t>HERMANAMIENTO 2023-2026</a:t>
            </a:r>
          </a:p>
        </p:txBody>
      </p:sp>
      <p:pic>
        <p:nvPicPr>
          <p:cNvPr id="4" name="Imatge 3" descr="Imatge que conté text, Font, logotip, blanc&#10;&#10;Descripció generada automàticament">
            <a:extLst>
              <a:ext uri="{FF2B5EF4-FFF2-40B4-BE49-F238E27FC236}">
                <a16:creationId xmlns:a16="http://schemas.microsoft.com/office/drawing/2014/main" id="{E3341DE4-9475-FE26-E39C-6154A164662D}"/>
              </a:ext>
            </a:extLst>
          </p:cNvPr>
          <p:cNvPicPr>
            <a:picLocks noChangeAspect="1"/>
          </p:cNvPicPr>
          <p:nvPr/>
        </p:nvPicPr>
        <p:blipFill>
          <a:blip r:embed="rId2"/>
          <a:stretch>
            <a:fillRect/>
          </a:stretch>
        </p:blipFill>
        <p:spPr>
          <a:xfrm>
            <a:off x="8450208" y="5165387"/>
            <a:ext cx="3284592" cy="1257790"/>
          </a:xfrm>
          <a:prstGeom prst="rect">
            <a:avLst/>
          </a:prstGeom>
        </p:spPr>
      </p:pic>
    </p:spTree>
    <p:extLst>
      <p:ext uri="{BB962C8B-B14F-4D97-AF65-F5344CB8AC3E}">
        <p14:creationId xmlns:p14="http://schemas.microsoft.com/office/powerpoint/2010/main" val="401368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1EE15F23-3795-413E-AE9F-2CBBD7F0F6D2}"/>
              </a:ext>
            </a:extLst>
          </p:cNvPr>
          <p:cNvSpPr>
            <a:spLocks noGrp="1"/>
          </p:cNvSpPr>
          <p:nvPr>
            <p:ph type="title"/>
          </p:nvPr>
        </p:nvSpPr>
        <p:spPr>
          <a:xfrm>
            <a:off x="631198" y="782342"/>
            <a:ext cx="3878658" cy="5249334"/>
          </a:xfrm>
        </p:spPr>
        <p:txBody>
          <a:bodyPr vert="horz" lIns="91440" tIns="45720" rIns="91440" bIns="45720" rtlCol="0" anchor="ctr">
            <a:normAutofit/>
          </a:bodyPr>
          <a:lstStyle/>
          <a:p>
            <a:pPr algn="r"/>
            <a:r>
              <a:rPr lang="en-US" sz="4600" dirty="0">
                <a:solidFill>
                  <a:srgbClr val="FFFFFF"/>
                </a:solidFill>
              </a:rPr>
              <a:t>RECOMENDACIONES PARA EL AYUNTAMIENTO DE LLEIDA</a:t>
            </a:r>
          </a:p>
        </p:txBody>
      </p:sp>
      <p:sp>
        <p:nvSpPr>
          <p:cNvPr id="3" name="Contenidor de contingut 2">
            <a:extLst>
              <a:ext uri="{FF2B5EF4-FFF2-40B4-BE49-F238E27FC236}">
                <a16:creationId xmlns:a16="http://schemas.microsoft.com/office/drawing/2014/main" id="{C046EE96-EEBB-40CF-AA97-2408EA78D7E3}"/>
              </a:ext>
            </a:extLst>
          </p:cNvPr>
          <p:cNvSpPr>
            <a:spLocks noGrp="1"/>
          </p:cNvSpPr>
          <p:nvPr>
            <p:ph sz="half" idx="1"/>
          </p:nvPr>
        </p:nvSpPr>
        <p:spPr>
          <a:xfrm>
            <a:off x="4951048" y="804333"/>
            <a:ext cx="6306003" cy="5249334"/>
          </a:xfrm>
        </p:spPr>
        <p:style>
          <a:lnRef idx="0">
            <a:scrgbClr r="0" g="0" b="0"/>
          </a:lnRef>
          <a:fillRef idx="0">
            <a:scrgbClr r="0" g="0" b="0"/>
          </a:fillRef>
          <a:effectRef idx="0">
            <a:scrgbClr r="0" g="0" b="0"/>
          </a:effectRef>
          <a:fontRef idx="minor">
            <a:schemeClr val="lt1"/>
          </a:fontRef>
        </p:style>
        <p:txBody>
          <a:bodyPr vert="horz" lIns="45720" tIns="45720" rIns="45720" bIns="45720" rtlCol="0" anchor="ctr">
            <a:normAutofit/>
          </a:bodyPr>
          <a:lstStyle/>
          <a:p>
            <a:pPr marL="0" indent="0">
              <a:buNone/>
            </a:pPr>
            <a:r>
              <a:rPr lang="es-ES" sz="1800" dirty="0">
                <a:solidFill>
                  <a:schemeClr val="tx1"/>
                </a:solidFill>
              </a:rPr>
              <a:t>▪ Estabilizar el equipo de trabajo de la Concejalía.</a:t>
            </a:r>
          </a:p>
          <a:p>
            <a:pPr marL="0" indent="0">
              <a:buNone/>
            </a:pPr>
            <a:r>
              <a:rPr lang="es-ES" sz="1800" dirty="0">
                <a:solidFill>
                  <a:schemeClr val="tx1"/>
                </a:solidFill>
              </a:rPr>
              <a:t>▪ Nombrar a una persona referente a cargo del Hermanamiento.</a:t>
            </a:r>
          </a:p>
          <a:p>
            <a:pPr marL="0" indent="0">
              <a:buNone/>
            </a:pPr>
            <a:r>
              <a:rPr lang="es-ES" sz="1800" dirty="0">
                <a:solidFill>
                  <a:schemeClr val="tx1"/>
                </a:solidFill>
              </a:rPr>
              <a:t>▪ Aumentar el presupuesto para proyectos.</a:t>
            </a:r>
          </a:p>
          <a:p>
            <a:pPr marL="0" indent="0">
              <a:buNone/>
            </a:pPr>
            <a:r>
              <a:rPr lang="es-ES" sz="1800" dirty="0">
                <a:solidFill>
                  <a:schemeClr val="tx1"/>
                </a:solidFill>
              </a:rPr>
              <a:t>▪ Reservar fondos para visitas institucionales y evaluaciones.</a:t>
            </a:r>
          </a:p>
          <a:p>
            <a:pPr marL="0" indent="0">
              <a:buNone/>
            </a:pPr>
            <a:r>
              <a:rPr lang="es-ES" sz="1800" dirty="0">
                <a:solidFill>
                  <a:schemeClr val="tx1"/>
                </a:solidFill>
              </a:rPr>
              <a:t>▪ Buscar otros fondos de financiación.</a:t>
            </a:r>
          </a:p>
          <a:p>
            <a:pPr marL="0" indent="0">
              <a:buNone/>
            </a:pPr>
            <a:r>
              <a:rPr lang="es-ES" sz="1800" dirty="0">
                <a:solidFill>
                  <a:schemeClr val="tx1"/>
                </a:solidFill>
              </a:rPr>
              <a:t>▪ Promover la participación de asociaciones colombianas de Lleida en el Hermanamiento.</a:t>
            </a:r>
          </a:p>
          <a:p>
            <a:pPr marL="0" indent="0">
              <a:buNone/>
            </a:pPr>
            <a:r>
              <a:rPr lang="es-ES" sz="1800" dirty="0">
                <a:solidFill>
                  <a:schemeClr val="tx1"/>
                </a:solidFill>
              </a:rPr>
              <a:t>▪ Promover el Hermanamiento en la Ciudad de Lleida: medios de comunicación, redes, otros.</a:t>
            </a:r>
          </a:p>
          <a:p>
            <a:pPr marL="0" indent="0">
              <a:buNone/>
            </a:pPr>
            <a:r>
              <a:rPr lang="es-ES" sz="1800" dirty="0">
                <a:solidFill>
                  <a:schemeClr val="tx1"/>
                </a:solidFill>
              </a:rPr>
              <a:t>▪ Fortalecer la Casa de la Cultura.</a:t>
            </a:r>
            <a:endParaRPr lang="en-US" sz="1800" dirty="0">
              <a:solidFill>
                <a:schemeClr val="tx1"/>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25245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D5DB804-9B3D-4794-982D-289AA95C99D1}"/>
              </a:ext>
            </a:extLst>
          </p:cNvPr>
          <p:cNvSpPr>
            <a:spLocks noGrp="1"/>
          </p:cNvSpPr>
          <p:nvPr>
            <p:ph type="ctrTitle"/>
          </p:nvPr>
        </p:nvSpPr>
        <p:spPr/>
        <p:txBody>
          <a:bodyPr>
            <a:normAutofit/>
          </a:bodyPr>
          <a:lstStyle/>
          <a:p>
            <a:r>
              <a:rPr lang="es-ES" dirty="0"/>
              <a:t>ACCIONES VINCULADAS</a:t>
            </a:r>
          </a:p>
        </p:txBody>
      </p:sp>
    </p:spTree>
    <p:extLst>
      <p:ext uri="{BB962C8B-B14F-4D97-AF65-F5344CB8AC3E}">
        <p14:creationId xmlns:p14="http://schemas.microsoft.com/office/powerpoint/2010/main" val="164875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descr="Imatge que conté text, captura de pantalla, mapa, Font&#10;&#10;Descripció generada automàticament">
            <a:extLst>
              <a:ext uri="{FF2B5EF4-FFF2-40B4-BE49-F238E27FC236}">
                <a16:creationId xmlns:a16="http://schemas.microsoft.com/office/drawing/2014/main" id="{C6703142-DA7E-3D31-961F-3A7AEEC0A9E6}"/>
              </a:ext>
            </a:extLst>
          </p:cNvPr>
          <p:cNvPicPr>
            <a:picLocks noChangeAspect="1"/>
          </p:cNvPicPr>
          <p:nvPr/>
        </p:nvPicPr>
        <p:blipFill>
          <a:blip r:embed="rId2"/>
          <a:stretch>
            <a:fillRect/>
          </a:stretch>
        </p:blipFill>
        <p:spPr>
          <a:xfrm>
            <a:off x="0" y="68234"/>
            <a:ext cx="12120664" cy="6789765"/>
          </a:xfrm>
          <a:prstGeom prst="rect">
            <a:avLst/>
          </a:prstGeom>
        </p:spPr>
      </p:pic>
    </p:spTree>
    <p:extLst>
      <p:ext uri="{BB962C8B-B14F-4D97-AF65-F5344CB8AC3E}">
        <p14:creationId xmlns:p14="http://schemas.microsoft.com/office/powerpoint/2010/main" val="157429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FE22420-8A0E-4DA4-AA8F-350AC9D375ED}"/>
              </a:ext>
            </a:extLst>
          </p:cNvPr>
          <p:cNvSpPr>
            <a:spLocks noGrp="1"/>
          </p:cNvSpPr>
          <p:nvPr>
            <p:ph type="title"/>
          </p:nvPr>
        </p:nvSpPr>
        <p:spPr/>
        <p:txBody>
          <a:bodyPr/>
          <a:lstStyle/>
          <a:p>
            <a:r>
              <a:rPr lang="ca-ES" dirty="0" err="1"/>
              <a:t>PartE</a:t>
            </a:r>
            <a:r>
              <a:rPr lang="ca-ES" dirty="0"/>
              <a:t> </a:t>
            </a:r>
            <a:r>
              <a:rPr lang="ca-ES" dirty="0" err="1"/>
              <a:t>econÓmica</a:t>
            </a:r>
            <a:r>
              <a:rPr lang="ca-ES" dirty="0"/>
              <a:t> </a:t>
            </a:r>
            <a:endParaRPr lang="es-ES" dirty="0"/>
          </a:p>
        </p:txBody>
      </p:sp>
      <p:sp>
        <p:nvSpPr>
          <p:cNvPr id="3" name="Contenidor de contingut 2">
            <a:extLst>
              <a:ext uri="{FF2B5EF4-FFF2-40B4-BE49-F238E27FC236}">
                <a16:creationId xmlns:a16="http://schemas.microsoft.com/office/drawing/2014/main" id="{15CC96A0-2343-4BEA-863F-CAE972A868E7}"/>
              </a:ext>
            </a:extLst>
          </p:cNvPr>
          <p:cNvSpPr>
            <a:spLocks noGrp="1"/>
          </p:cNvSpPr>
          <p:nvPr>
            <p:ph idx="1"/>
          </p:nvPr>
        </p:nvSpPr>
        <p:spPr>
          <a:xfrm>
            <a:off x="1024128" y="1247022"/>
            <a:ext cx="10736072" cy="698500"/>
          </a:xfrm>
        </p:spPr>
        <p:txBody>
          <a:bodyPr>
            <a:noAutofit/>
          </a:bodyPr>
          <a:lstStyle/>
          <a:p>
            <a:pPr marL="0" indent="0">
              <a:lnSpc>
                <a:spcPct val="100000"/>
              </a:lnSpc>
              <a:buNone/>
            </a:pPr>
            <a:endParaRPr lang="ca-ES" sz="2000" dirty="0">
              <a:effectLst/>
              <a:latin typeface="Tw Cen MT Condensed (Títols)"/>
              <a:ea typeface="Times New Roman" panose="02020603050405020304" pitchFamily="18" charset="0"/>
              <a:cs typeface="Arial" panose="020B0604020202020204" pitchFamily="34" charset="0"/>
            </a:endParaRPr>
          </a:p>
          <a:p>
            <a:pPr marL="0" indent="0">
              <a:lnSpc>
                <a:spcPct val="100000"/>
              </a:lnSpc>
              <a:buNone/>
            </a:pPr>
            <a:endParaRPr lang="ca-ES" sz="2000" dirty="0">
              <a:effectLst/>
              <a:latin typeface="Tw Cen MT Condensed (Títols)"/>
              <a:ea typeface="Times New Roman" panose="02020603050405020304" pitchFamily="18" charset="0"/>
              <a:cs typeface="Arial" panose="020B0604020202020204" pitchFamily="34" charset="0"/>
            </a:endParaRPr>
          </a:p>
          <a:p>
            <a:pPr marL="0" indent="0">
              <a:lnSpc>
                <a:spcPct val="100000"/>
              </a:lnSpc>
              <a:buNone/>
            </a:pPr>
            <a:endParaRPr lang="ca-ES" sz="2000" dirty="0">
              <a:effectLst/>
              <a:latin typeface="Tw Cen MT Condensed (Títols)"/>
              <a:ea typeface="Times New Roman" panose="02020603050405020304" pitchFamily="18" charset="0"/>
              <a:cs typeface="Arial" panose="020B0604020202020204" pitchFamily="34" charset="0"/>
            </a:endParaRPr>
          </a:p>
          <a:p>
            <a:pPr>
              <a:lnSpc>
                <a:spcPct val="100000"/>
              </a:lnSpc>
              <a:buFont typeface="Wingdings" panose="05000000000000000000" pitchFamily="2" charset="2"/>
              <a:buChar char="v"/>
            </a:pPr>
            <a:r>
              <a:rPr lang="ca-ES" sz="2000" dirty="0">
                <a:latin typeface="Tw Cen MT Condensed (Títols)"/>
                <a:ea typeface="Times New Roman" panose="02020603050405020304" pitchFamily="18" charset="0"/>
                <a:cs typeface="Arial" panose="020B0604020202020204" pitchFamily="34" charset="0"/>
              </a:rPr>
              <a:t> </a:t>
            </a:r>
            <a:r>
              <a:rPr lang="ca-ES" sz="2500" dirty="0">
                <a:latin typeface="Tw Cen MT Condensed (Títols)"/>
                <a:ea typeface="Times New Roman" panose="02020603050405020304" pitchFamily="18" charset="0"/>
                <a:cs typeface="Arial" panose="020B0604020202020204" pitchFamily="34" charset="0"/>
              </a:rPr>
              <a:t>MANTENIMIENTO DE LA OFICINA DEL HERMANAMIENTO: </a:t>
            </a:r>
            <a:r>
              <a:rPr lang="ca-ES" sz="2500" b="1" dirty="0">
                <a:latin typeface="Tw Cen MT Condensed (Títols)"/>
                <a:ea typeface="Times New Roman" panose="02020603050405020304" pitchFamily="18" charset="0"/>
                <a:cs typeface="Arial" panose="020B0604020202020204" pitchFamily="34" charset="0"/>
              </a:rPr>
              <a:t>500,00 € (2.158.760 </a:t>
            </a:r>
            <a:r>
              <a:rPr lang="ca-ES" sz="2500" b="1" dirty="0" err="1">
                <a:latin typeface="Tw Cen MT Condensed (Títols)"/>
                <a:ea typeface="Times New Roman" panose="02020603050405020304" pitchFamily="18" charset="0"/>
                <a:cs typeface="Arial" panose="020B0604020202020204" pitchFamily="34" charset="0"/>
              </a:rPr>
              <a:t>p.c</a:t>
            </a:r>
            <a:r>
              <a:rPr lang="ca-ES" sz="2500" b="1" dirty="0">
                <a:latin typeface="Tw Cen MT Condensed (Títols)"/>
                <a:ea typeface="Times New Roman" panose="02020603050405020304" pitchFamily="18" charset="0"/>
                <a:cs typeface="Arial" panose="020B0604020202020204" pitchFamily="34" charset="0"/>
              </a:rPr>
              <a:t>. aprox.)</a:t>
            </a:r>
          </a:p>
          <a:p>
            <a:pPr>
              <a:lnSpc>
                <a:spcPct val="100000"/>
              </a:lnSpc>
              <a:buFont typeface="Wingdings" panose="05000000000000000000" pitchFamily="2" charset="2"/>
              <a:buChar char="v"/>
            </a:pPr>
            <a:r>
              <a:rPr lang="ca-ES" sz="2500" dirty="0">
                <a:latin typeface="Tw Cen MT Condensed (Títols)"/>
                <a:ea typeface="Times New Roman" panose="02020603050405020304" pitchFamily="18" charset="0"/>
                <a:cs typeface="Arial" panose="020B0604020202020204" pitchFamily="34" charset="0"/>
              </a:rPr>
              <a:t> SUELDOS DE LA COORDINADORA A LÉRIDA: </a:t>
            </a:r>
            <a:r>
              <a:rPr lang="ca-ES" sz="2500" b="1" dirty="0">
                <a:latin typeface="Tw Cen MT Condensed (Títols)"/>
                <a:ea typeface="Times New Roman" panose="02020603050405020304" pitchFamily="18" charset="0"/>
                <a:cs typeface="Arial" panose="020B0604020202020204" pitchFamily="34" charset="0"/>
              </a:rPr>
              <a:t>4.800,00 € (20.724.096 </a:t>
            </a:r>
            <a:r>
              <a:rPr lang="ca-ES" sz="2500" b="1" dirty="0" err="1">
                <a:latin typeface="Tw Cen MT Condensed (Títols)"/>
                <a:ea typeface="Times New Roman" panose="02020603050405020304" pitchFamily="18" charset="0"/>
                <a:cs typeface="Arial" panose="020B0604020202020204" pitchFamily="34" charset="0"/>
              </a:rPr>
              <a:t>p.c</a:t>
            </a:r>
            <a:r>
              <a:rPr lang="ca-ES" sz="2500" b="1" dirty="0">
                <a:latin typeface="Tw Cen MT Condensed (Títols)"/>
                <a:ea typeface="Times New Roman" panose="02020603050405020304" pitchFamily="18" charset="0"/>
                <a:cs typeface="Arial" panose="020B0604020202020204" pitchFamily="34" charset="0"/>
              </a:rPr>
              <a:t>. aprox.)</a:t>
            </a:r>
          </a:p>
          <a:p>
            <a:pPr>
              <a:lnSpc>
                <a:spcPct val="100000"/>
              </a:lnSpc>
              <a:buFont typeface="Wingdings" panose="05000000000000000000" pitchFamily="2" charset="2"/>
              <a:buChar char="v"/>
            </a:pPr>
            <a:r>
              <a:rPr lang="ca-ES" sz="2500" dirty="0">
                <a:latin typeface="Tw Cen MT Condensed (Títols)"/>
                <a:ea typeface="Times New Roman" panose="02020603050405020304" pitchFamily="18" charset="0"/>
                <a:cs typeface="Arial" panose="020B0604020202020204" pitchFamily="34" charset="0"/>
              </a:rPr>
              <a:t> CUOTA DE LA </a:t>
            </a:r>
            <a:r>
              <a:rPr lang="ca-ES" sz="2500" i="1" dirty="0">
                <a:latin typeface="Tw Cen MT Condensed (Títols)"/>
                <a:ea typeface="Times New Roman" panose="02020603050405020304" pitchFamily="18" charset="0"/>
                <a:cs typeface="Arial" panose="020B0604020202020204" pitchFamily="34" charset="0"/>
              </a:rPr>
              <a:t>TAULA CATALANA PER LA PAU I ELS  DDHH A COLÒMBIA</a:t>
            </a:r>
            <a:r>
              <a:rPr lang="ca-ES" sz="2500" dirty="0">
                <a:latin typeface="Tw Cen MT Condensed (Títols)"/>
                <a:ea typeface="Times New Roman" panose="02020603050405020304" pitchFamily="18" charset="0"/>
                <a:cs typeface="Arial" panose="020B0604020202020204" pitchFamily="34" charset="0"/>
              </a:rPr>
              <a:t>: </a:t>
            </a:r>
            <a:r>
              <a:rPr lang="ca-ES" sz="2500" b="1" dirty="0">
                <a:latin typeface="Tw Cen MT Condensed (Títols)"/>
                <a:ea typeface="Times New Roman" panose="02020603050405020304" pitchFamily="18" charset="0"/>
                <a:cs typeface="Arial" panose="020B0604020202020204" pitchFamily="34" charset="0"/>
              </a:rPr>
              <a:t>600,00 € (2.590.512 </a:t>
            </a:r>
            <a:r>
              <a:rPr lang="ca-ES" sz="2500" b="1" dirty="0" err="1">
                <a:latin typeface="Tw Cen MT Condensed (Títols)"/>
                <a:ea typeface="Times New Roman" panose="02020603050405020304" pitchFamily="18" charset="0"/>
                <a:cs typeface="Arial" panose="020B0604020202020204" pitchFamily="34" charset="0"/>
              </a:rPr>
              <a:t>p.c</a:t>
            </a:r>
            <a:r>
              <a:rPr lang="ca-ES" sz="2500" b="1" dirty="0">
                <a:latin typeface="Tw Cen MT Condensed (Títols)"/>
                <a:ea typeface="Times New Roman" panose="02020603050405020304" pitchFamily="18" charset="0"/>
                <a:cs typeface="Arial" panose="020B0604020202020204" pitchFamily="34" charset="0"/>
              </a:rPr>
              <a:t>. aprox.)</a:t>
            </a:r>
          </a:p>
          <a:p>
            <a:pPr marL="0" indent="0">
              <a:lnSpc>
                <a:spcPct val="100000"/>
              </a:lnSpc>
              <a:buNone/>
            </a:pPr>
            <a:endParaRPr lang="ca-ES" sz="2500" dirty="0">
              <a:latin typeface="Tw Cen MT Condensed (Títols)"/>
              <a:ea typeface="Times New Roman" panose="02020603050405020304" pitchFamily="18" charset="0"/>
              <a:cs typeface="Arial" panose="020B0604020202020204" pitchFamily="34" charset="0"/>
            </a:endParaRPr>
          </a:p>
          <a:p>
            <a:pPr marL="0" indent="0">
              <a:lnSpc>
                <a:spcPct val="100000"/>
              </a:lnSpc>
              <a:buNone/>
            </a:pPr>
            <a:r>
              <a:rPr lang="ca-ES" sz="2500" dirty="0">
                <a:effectLst/>
                <a:latin typeface="Tw Cen MT Condensed (Títols)"/>
                <a:ea typeface="Times New Roman" panose="02020603050405020304" pitchFamily="18" charset="0"/>
                <a:cs typeface="Arial" panose="020B0604020202020204" pitchFamily="34" charset="0"/>
              </a:rPr>
              <a:t>EL AYUNTAMIENTO DE LLEIDA DESTINA ANUALMENTE LA CANTIDAD DE </a:t>
            </a:r>
            <a:r>
              <a:rPr lang="ca-ES" sz="2500" b="1" dirty="0">
                <a:effectLst/>
                <a:latin typeface="Tw Cen MT Condensed (Títols)"/>
                <a:ea typeface="Times New Roman" panose="02020603050405020304" pitchFamily="18" charset="0"/>
                <a:cs typeface="Arial" panose="020B0604020202020204" pitchFamily="34" charset="0"/>
              </a:rPr>
              <a:t>6.000,00 €  (25.905.120 </a:t>
            </a:r>
            <a:r>
              <a:rPr lang="ca-ES" sz="2500" b="1" dirty="0" err="1">
                <a:effectLst/>
                <a:latin typeface="Tw Cen MT Condensed (Títols)"/>
                <a:ea typeface="Times New Roman" panose="02020603050405020304" pitchFamily="18" charset="0"/>
                <a:cs typeface="Arial" panose="020B0604020202020204" pitchFamily="34" charset="0"/>
              </a:rPr>
              <a:t>p.c</a:t>
            </a:r>
            <a:r>
              <a:rPr lang="ca-ES" sz="2500" b="1" dirty="0">
                <a:effectLst/>
                <a:latin typeface="Tw Cen MT Condensed (Títols)"/>
                <a:ea typeface="Times New Roman" panose="02020603050405020304" pitchFamily="18" charset="0"/>
                <a:cs typeface="Arial" panose="020B0604020202020204" pitchFamily="34" charset="0"/>
              </a:rPr>
              <a:t>. aprox.) </a:t>
            </a:r>
            <a:r>
              <a:rPr lang="ca-ES" sz="2500" dirty="0">
                <a:effectLst/>
                <a:latin typeface="Tw Cen MT Condensed (Títols)"/>
                <a:ea typeface="Times New Roman" panose="02020603050405020304" pitchFamily="18" charset="0"/>
                <a:cs typeface="Arial" panose="020B0604020202020204" pitchFamily="34" charset="0"/>
              </a:rPr>
              <a:t>EN ACTUACIONES VINCULADAS A PROYECTOS DE COOPERACIÓN INTERNACIONAL</a:t>
            </a:r>
            <a:r>
              <a:rPr lang="ca-ES" sz="2500" dirty="0">
                <a:latin typeface="Tw Cen MT Condensed (Títols)"/>
                <a:ea typeface="Times New Roman" panose="02020603050405020304" pitchFamily="18" charset="0"/>
                <a:cs typeface="Arial" panose="020B0604020202020204" pitchFamily="34" charset="0"/>
              </a:rPr>
              <a:t>.</a:t>
            </a:r>
            <a:endParaRPr lang="es-ES" sz="2500" dirty="0"/>
          </a:p>
        </p:txBody>
      </p:sp>
      <p:sp>
        <p:nvSpPr>
          <p:cNvPr id="6" name="Oval 5">
            <a:extLst>
              <a:ext uri="{FF2B5EF4-FFF2-40B4-BE49-F238E27FC236}">
                <a16:creationId xmlns:a16="http://schemas.microsoft.com/office/drawing/2014/main" id="{36C45174-FEF5-4AEC-B611-F182B4230567}"/>
              </a:ext>
            </a:extLst>
          </p:cNvPr>
          <p:cNvSpPr/>
          <p:nvPr/>
        </p:nvSpPr>
        <p:spPr>
          <a:xfrm>
            <a:off x="7354409" y="585216"/>
            <a:ext cx="3275861" cy="1788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t>IMPORTE TOTAL: </a:t>
            </a:r>
          </a:p>
          <a:p>
            <a:pPr algn="ctr"/>
            <a:r>
              <a:rPr lang="ca-ES" b="1" dirty="0"/>
              <a:t>11.900€ (51.378.488 peso </a:t>
            </a:r>
            <a:r>
              <a:rPr lang="ca-ES" b="1" dirty="0" err="1"/>
              <a:t>colombiano</a:t>
            </a:r>
            <a:r>
              <a:rPr lang="ca-ES" b="1" dirty="0"/>
              <a:t> </a:t>
            </a:r>
            <a:r>
              <a:rPr lang="ca-ES" b="1" dirty="0" err="1"/>
              <a:t>aproximadamente</a:t>
            </a:r>
            <a:r>
              <a:rPr lang="ca-ES" b="1" dirty="0"/>
              <a:t>)</a:t>
            </a:r>
            <a:endParaRPr lang="es-ES" b="1" dirty="0"/>
          </a:p>
        </p:txBody>
      </p:sp>
    </p:spTree>
    <p:extLst>
      <p:ext uri="{BB962C8B-B14F-4D97-AF65-F5344CB8AC3E}">
        <p14:creationId xmlns:p14="http://schemas.microsoft.com/office/powerpoint/2010/main" val="253334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a:extLst>
              <a:ext uri="{FF2B5EF4-FFF2-40B4-BE49-F238E27FC236}">
                <a16:creationId xmlns:a16="http://schemas.microsoft.com/office/drawing/2014/main" id="{E4572C3A-A7FB-4390-93A6-FD2BB1DC0E72}"/>
              </a:ext>
            </a:extLst>
          </p:cNvPr>
          <p:cNvSpPr>
            <a:spLocks noGrp="1"/>
          </p:cNvSpPr>
          <p:nvPr>
            <p:ph idx="1"/>
          </p:nvPr>
        </p:nvSpPr>
        <p:spPr>
          <a:xfrm>
            <a:off x="928055" y="466321"/>
            <a:ext cx="10499817" cy="4778680"/>
          </a:xfrm>
        </p:spPr>
        <p:txBody>
          <a:bodyPr>
            <a:noAutofit/>
          </a:bodyPr>
          <a:lstStyle/>
          <a:p>
            <a:pPr marL="0" indent="0" algn="just">
              <a:buNone/>
            </a:pPr>
            <a:r>
              <a:rPr lang="es-ES" sz="3700" dirty="0"/>
              <a:t>ESTE PLAN DE ACCIÓN SE HACE CON EL PROPÓSITO DE </a:t>
            </a:r>
            <a:r>
              <a:rPr lang="es-ES" sz="3700" b="1" dirty="0"/>
              <a:t>DEFINIR Y ORDENAR LOS OBJETIVOS A ALCANZAR DURANTE EL ACTUAL MANDATO (2023-2026) Y EN BASE A LA EVALUACIÓN REALIZADA POR LA UDEC Y EL FCCD, AÑO 2023</a:t>
            </a:r>
            <a:r>
              <a:rPr lang="es-ES" sz="3700" dirty="0"/>
              <a:t>; ASÍ COMO LOS PASOS A SEGUIR PARA LA CONSECUCIÓN DE TALES OBJETIVOS.</a:t>
            </a:r>
          </a:p>
          <a:p>
            <a:pPr marL="0" indent="0" algn="just">
              <a:buNone/>
            </a:pPr>
            <a:endParaRPr lang="es-ES" sz="3700" dirty="0"/>
          </a:p>
          <a:p>
            <a:pPr algn="ctr"/>
            <a:r>
              <a:rPr lang="es-ES" sz="3700" dirty="0">
                <a:solidFill>
                  <a:srgbClr val="0070C0"/>
                </a:solidFill>
              </a:rPr>
              <a:t>UNA HOJA DE RUTA QUE DEBE GUIAR LA ACCIÓN DE LOS PRÓXIMOS CUATRO AÑOS.</a:t>
            </a:r>
            <a:endParaRPr lang="ca-ES" sz="3700" dirty="0">
              <a:solidFill>
                <a:srgbClr val="0070C0"/>
              </a:solidFill>
            </a:endParaRPr>
          </a:p>
        </p:txBody>
      </p:sp>
    </p:spTree>
    <p:extLst>
      <p:ext uri="{BB962C8B-B14F-4D97-AF65-F5344CB8AC3E}">
        <p14:creationId xmlns:p14="http://schemas.microsoft.com/office/powerpoint/2010/main" val="40940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297F7F2-012A-4335-9EC9-8F1495BA7A90}"/>
              </a:ext>
            </a:extLst>
          </p:cNvPr>
          <p:cNvSpPr>
            <a:spLocks noGrp="1"/>
          </p:cNvSpPr>
          <p:nvPr>
            <p:ph type="title"/>
          </p:nvPr>
        </p:nvSpPr>
        <p:spPr/>
        <p:txBody>
          <a:bodyPr/>
          <a:lstStyle/>
          <a:p>
            <a:r>
              <a:rPr lang="ca-ES" dirty="0" err="1"/>
              <a:t>EquipO</a:t>
            </a:r>
            <a:r>
              <a:rPr lang="ca-ES" dirty="0"/>
              <a:t> </a:t>
            </a:r>
            <a:r>
              <a:rPr lang="ca-ES" dirty="0" err="1"/>
              <a:t>tÉCNICO</a:t>
            </a:r>
            <a:endParaRPr lang="es-ES" dirty="0"/>
          </a:p>
        </p:txBody>
      </p:sp>
      <p:sp>
        <p:nvSpPr>
          <p:cNvPr id="3" name="Contenidor de contingut 2">
            <a:extLst>
              <a:ext uri="{FF2B5EF4-FFF2-40B4-BE49-F238E27FC236}">
                <a16:creationId xmlns:a16="http://schemas.microsoft.com/office/drawing/2014/main" id="{E4572C3A-A7FB-4390-93A6-FD2BB1DC0E72}"/>
              </a:ext>
            </a:extLst>
          </p:cNvPr>
          <p:cNvSpPr>
            <a:spLocks noGrp="1"/>
          </p:cNvSpPr>
          <p:nvPr>
            <p:ph idx="1"/>
          </p:nvPr>
        </p:nvSpPr>
        <p:spPr>
          <a:xfrm>
            <a:off x="922528" y="1930400"/>
            <a:ext cx="10710672" cy="4023360"/>
          </a:xfrm>
        </p:spPr>
        <p:txBody>
          <a:bodyPr>
            <a:normAutofit/>
          </a:bodyPr>
          <a:lstStyle/>
          <a:p>
            <a:pPr algn="just"/>
            <a:r>
              <a:rPr lang="es-ES" sz="2000" dirty="0">
                <a:latin typeface="Tw Cen MT Condensed (Títols)"/>
                <a:ea typeface="Times New Roman" panose="02020603050405020304" pitchFamily="18" charset="0"/>
                <a:cs typeface="Arial" panose="020B0604020202020204" pitchFamily="34" charset="0"/>
              </a:rPr>
              <a:t>LA CONCEJALÍA DE COOPERACIÓN, UBICADA EN LA PRIMERA PLANTA DEL EDIFICIO MERCOLLEIDA (AV. TORTOSA, 2), CUENTA CON EL SIGUIENTE PERSONAL ADSCRITO:</a:t>
            </a:r>
          </a:p>
          <a:p>
            <a:pPr algn="just">
              <a:buFont typeface="Wingdings" panose="05000000000000000000" pitchFamily="2" charset="2"/>
              <a:buChar char="v"/>
            </a:pPr>
            <a:r>
              <a:rPr lang="es-ES" sz="2000" dirty="0">
                <a:latin typeface="Tw Cen MT Condensed (Títols)"/>
                <a:ea typeface="Times New Roman" panose="02020603050405020304" pitchFamily="18" charset="0"/>
                <a:cs typeface="Arial" panose="020B0604020202020204" pitchFamily="34" charset="0"/>
              </a:rPr>
              <a:t>  JEFA DE UNIDAD TÉCNICA COOPERACIÓN, RESPONSABLE DE ORGANIZAR Y COORDINAR LOS PROGRAMAS Y PROYECTOS DE COOPERACIÓN INTERNACIONAL, DE MIGRACIONES Y DE INTERCULTURALIDAD PARA EL FOMENTO DE LA CONVIVENCIA Y LA COHESIÓN SOCIAL QUE EL AYUNTAMIENTO DE AYUDO SOCIAL FIJADOS POR LOS RESPONSABLES.</a:t>
            </a:r>
          </a:p>
          <a:p>
            <a:pPr algn="just">
              <a:buFont typeface="Wingdings" panose="05000000000000000000" pitchFamily="2" charset="2"/>
              <a:buChar char="v"/>
            </a:pPr>
            <a:r>
              <a:rPr lang="es-ES" sz="2000" dirty="0">
                <a:latin typeface="Tw Cen MT Condensed (Títols)"/>
                <a:ea typeface="Times New Roman" panose="02020603050405020304" pitchFamily="18" charset="0"/>
                <a:cs typeface="Arial" panose="020B0604020202020204" pitchFamily="34" charset="0"/>
              </a:rPr>
              <a:t> DOS TÉCNICAS DE GRADO MEDIO, INTERINAS DE REFUERZO, ENCARGADAS TODAS DE LA GESTIÓN DE LOS PROGRAMAS Y PROYECTOS, TANTO LOS PROPIOS DE LA CONCEJALÍA COMO AQUELLOS INDIRECTAMENTE SUBVENCION RECTA ( HERMANAMIENTO CON LÉRIDA TOLIMA COLOMBIA, CODESARROLLO), COOPERACIÓN BILATERAL, EDUCACIÓN PARA LA TRANSFORMACIÓN SOCIAL-</a:t>
            </a:r>
            <a:r>
              <a:rPr lang="es-ES" sz="2000" dirty="0" err="1">
                <a:latin typeface="Tw Cen MT Condensed (Títols)"/>
                <a:ea typeface="Times New Roman" panose="02020603050405020304" pitchFamily="18" charset="0"/>
                <a:cs typeface="Arial" panose="020B0604020202020204" pitchFamily="34" charset="0"/>
              </a:rPr>
              <a:t>EpTS</a:t>
            </a:r>
            <a:r>
              <a:rPr lang="es-ES" sz="2000" dirty="0">
                <a:latin typeface="Tw Cen MT Condensed (Títols)"/>
                <a:ea typeface="Times New Roman" panose="02020603050405020304" pitchFamily="18" charset="0"/>
                <a:cs typeface="Arial" panose="020B0604020202020204" pitchFamily="34" charset="0"/>
              </a:rPr>
              <a:t> Y GESTIÓN DE CONVOCATORIA PÚBLICA.</a:t>
            </a:r>
          </a:p>
          <a:p>
            <a:pPr algn="just"/>
            <a:endParaRPr lang="es-ES" sz="2000" dirty="0">
              <a:latin typeface="Tw Cen MT Condensed (Títols)"/>
              <a:ea typeface="Times New Roman" panose="02020603050405020304" pitchFamily="18" charset="0"/>
              <a:cs typeface="Arial" panose="020B0604020202020204" pitchFamily="34" charset="0"/>
            </a:endParaRPr>
          </a:p>
          <a:p>
            <a:pPr algn="just"/>
            <a:r>
              <a:rPr lang="es-ES" sz="2000" dirty="0">
                <a:latin typeface="Tw Cen MT Condensed (Títols)"/>
                <a:ea typeface="Times New Roman" panose="02020603050405020304" pitchFamily="18" charset="0"/>
                <a:cs typeface="Arial" panose="020B0604020202020204" pitchFamily="34" charset="0"/>
              </a:rPr>
              <a:t>EN LÉRIDA (TOLIMA-COLOMBIA) EL HERMANAMIENTO CUENTA CON 1 TÉCNICA CONTRATADA A MEDIA JORNADA, QUE SE ENCARGA DE LAS FUNCIONES DE COORDINACIÓN DEL PROYECTO A TERRENO.</a:t>
            </a:r>
            <a:endParaRPr lang="ca-ES" sz="2000" dirty="0">
              <a:latin typeface="Tw Cen MT Condensed (Títol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93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FE22420-8A0E-4DA4-AA8F-350AC9D375ED}"/>
              </a:ext>
            </a:extLst>
          </p:cNvPr>
          <p:cNvSpPr>
            <a:spLocks noGrp="1"/>
          </p:cNvSpPr>
          <p:nvPr>
            <p:ph type="title"/>
          </p:nvPr>
        </p:nvSpPr>
        <p:spPr>
          <a:xfrm>
            <a:off x="1024128" y="217932"/>
            <a:ext cx="9720072" cy="1499616"/>
          </a:xfrm>
        </p:spPr>
        <p:txBody>
          <a:bodyPr/>
          <a:lstStyle/>
          <a:p>
            <a:r>
              <a:rPr lang="ca-ES" dirty="0" err="1"/>
              <a:t>PrioriDADES</a:t>
            </a:r>
            <a:r>
              <a:rPr lang="ca-ES" dirty="0"/>
              <a:t> DEL PAO 2023-2026</a:t>
            </a:r>
            <a:endParaRPr lang="es-ES" dirty="0"/>
          </a:p>
        </p:txBody>
      </p:sp>
      <p:sp>
        <p:nvSpPr>
          <p:cNvPr id="3" name="Contenidor de contingut 2">
            <a:extLst>
              <a:ext uri="{FF2B5EF4-FFF2-40B4-BE49-F238E27FC236}">
                <a16:creationId xmlns:a16="http://schemas.microsoft.com/office/drawing/2014/main" id="{15CC96A0-2343-4BEA-863F-CAE972A868E7}"/>
              </a:ext>
            </a:extLst>
          </p:cNvPr>
          <p:cNvSpPr>
            <a:spLocks noGrp="1"/>
          </p:cNvSpPr>
          <p:nvPr>
            <p:ph idx="1"/>
          </p:nvPr>
        </p:nvSpPr>
        <p:spPr>
          <a:xfrm>
            <a:off x="1024128" y="1334239"/>
            <a:ext cx="10736072" cy="4023360"/>
          </a:xfrm>
        </p:spPr>
        <p:txBody>
          <a:bodyPr>
            <a:noAutofit/>
          </a:bodyPr>
          <a:lstStyle/>
          <a:p>
            <a:pPr>
              <a:lnSpc>
                <a:spcPct val="100000"/>
              </a:lnSpc>
              <a:buFont typeface="Wingdings" panose="05000000000000000000" pitchFamily="2" charset="2"/>
              <a:buChar char="v"/>
            </a:pPr>
            <a:r>
              <a:rPr lang="es-ES" sz="2000" dirty="0">
                <a:latin typeface="Tw Cen MT Condensed (Títols)"/>
              </a:rPr>
              <a:t> EVALUACIÓN DEL CONVENIO DEL HERMANAMIENTO, DESDE 1995 HASTA LA ACTUALIDAD; E INTEGRACIÓN DE ESTE EN LAS NUEVAS ACTUACIONES.</a:t>
            </a:r>
          </a:p>
          <a:p>
            <a:pPr>
              <a:lnSpc>
                <a:spcPct val="100000"/>
              </a:lnSpc>
              <a:buFont typeface="Wingdings" panose="05000000000000000000" pitchFamily="2" charset="2"/>
              <a:buChar char="v"/>
            </a:pPr>
            <a:r>
              <a:rPr lang="es-ES" sz="2000" dirty="0">
                <a:latin typeface="Tw Cen MT Condensed (Títols)"/>
              </a:rPr>
              <a:t> REDACCIÓN DE UN NUEVO CONVENIO, EN BASE A LA EVALUACIÓN LLEVADA A CABO ENTRE UDEC Y EL FCCD.</a:t>
            </a:r>
          </a:p>
          <a:p>
            <a:pPr>
              <a:lnSpc>
                <a:spcPct val="100000"/>
              </a:lnSpc>
              <a:buFont typeface="Wingdings" panose="05000000000000000000" pitchFamily="2" charset="2"/>
              <a:buChar char="v"/>
            </a:pPr>
            <a:r>
              <a:rPr lang="es-ES" sz="2000" dirty="0">
                <a:latin typeface="Tw Cen MT Condensed (Títols)"/>
              </a:rPr>
              <a:t>  DAR A CONOCER EL HERMANAMIENTO A LA CIUDAD DE LLEIDA ENFORTIENDO VÍNCULOS ENTRE LAS DOS CIUDADES.</a:t>
            </a:r>
          </a:p>
          <a:p>
            <a:pPr>
              <a:lnSpc>
                <a:spcPct val="100000"/>
              </a:lnSpc>
              <a:buFont typeface="Wingdings" panose="05000000000000000000" pitchFamily="2" charset="2"/>
              <a:buChar char="v"/>
            </a:pPr>
            <a:r>
              <a:rPr lang="es-ES" sz="2000" dirty="0">
                <a:latin typeface="Tw Cen MT Condensed (Títols)"/>
              </a:rPr>
              <a:t>  COHESIONAR Y ESTABLECER UNA LÍNEA DE TRABAJO COMÚN ENTRE LAS DOS CIUDADES.</a:t>
            </a:r>
          </a:p>
          <a:p>
            <a:pPr>
              <a:lnSpc>
                <a:spcPct val="100000"/>
              </a:lnSpc>
              <a:buFont typeface="Wingdings" panose="05000000000000000000" pitchFamily="2" charset="2"/>
              <a:buChar char="v"/>
            </a:pPr>
            <a:r>
              <a:rPr lang="es-ES" sz="2000" dirty="0">
                <a:latin typeface="Tw Cen MT Condensed (Títols)"/>
              </a:rPr>
              <a:t>  TEJER RED DESDE ABAJO, VINCULANDO A DIFERENTES AGENTES DE AQUÍ Y DE ALLÍ, PARA QUE SEA MUY MÁS EFECTIVO Y VINCULANTE.</a:t>
            </a:r>
          </a:p>
          <a:p>
            <a:pPr>
              <a:lnSpc>
                <a:spcPct val="100000"/>
              </a:lnSpc>
              <a:buFont typeface="Wingdings" panose="05000000000000000000" pitchFamily="2" charset="2"/>
              <a:buChar char="v"/>
            </a:pPr>
            <a:r>
              <a:rPr lang="es-ES" sz="2000" dirty="0">
                <a:latin typeface="Tw Cen MT Condensed (Títols)"/>
              </a:rPr>
              <a:t>  PROMOVER INTERCAMBIOS DE EXPERIENCIAS Y LA TRANSFERENCIA DE CONOCIMIENTOS ENTRE LAS DOS CIUDADES.</a:t>
            </a:r>
          </a:p>
          <a:p>
            <a:pPr>
              <a:lnSpc>
                <a:spcPct val="100000"/>
              </a:lnSpc>
              <a:buFont typeface="Wingdings" panose="05000000000000000000" pitchFamily="2" charset="2"/>
              <a:buChar char="v"/>
            </a:pPr>
            <a:r>
              <a:rPr lang="es-ES" sz="2000" dirty="0">
                <a:latin typeface="Tw Cen MT Condensed (Títols)"/>
              </a:rPr>
              <a:t>  RECUPERAR EL NEXO DE UNIÓN ENTRE LAS DOS INSTITUCIONES MUNICIPALES, LAS ENTIDADES Y LOS DIFERENTES AGENTES LOCALES EN TORNO A LA DEFINICIÓN DE EJES Y CONTENIDOS ESTRATÉGICOS CONJUNTOS.</a:t>
            </a:r>
          </a:p>
          <a:p>
            <a:pPr>
              <a:lnSpc>
                <a:spcPct val="100000"/>
              </a:lnSpc>
              <a:buFont typeface="Wingdings" panose="05000000000000000000" pitchFamily="2" charset="2"/>
              <a:buChar char="v"/>
            </a:pPr>
            <a:r>
              <a:rPr lang="es-ES" sz="2000" dirty="0">
                <a:latin typeface="Tw Cen MT Condensed (Títols)"/>
              </a:rPr>
              <a:t>  VISIBILIZAR CON CRITERIOS DE TRANSPARENCIA EL HERMANAMIENTO.</a:t>
            </a:r>
          </a:p>
          <a:p>
            <a:pPr>
              <a:lnSpc>
                <a:spcPct val="100000"/>
              </a:lnSpc>
              <a:buFont typeface="Wingdings" panose="05000000000000000000" pitchFamily="2" charset="2"/>
              <a:buChar char="v"/>
            </a:pPr>
            <a:r>
              <a:rPr lang="es-ES" sz="2000" dirty="0">
                <a:latin typeface="Tw Cen MT Condensed (Títols)"/>
              </a:rPr>
              <a:t>  PROMOVER LA COORDINACIÓN INTERNA ENTRE LAS DOS PERSONAS COORDINADORAS DEL HERMANAMIENTO.</a:t>
            </a:r>
          </a:p>
          <a:p>
            <a:pPr>
              <a:lnSpc>
                <a:spcPct val="100000"/>
              </a:lnSpc>
              <a:buFont typeface="Wingdings" panose="05000000000000000000" pitchFamily="2" charset="2"/>
              <a:buChar char="v"/>
            </a:pPr>
            <a:r>
              <a:rPr lang="es-ES" sz="2000" dirty="0">
                <a:latin typeface="Tw Cen MT Condensed (Títols)"/>
              </a:rPr>
              <a:t>  EVALUAR LA EXPERIENCIA.</a:t>
            </a:r>
            <a:endParaRPr lang="es-ES" sz="1700" dirty="0"/>
          </a:p>
        </p:txBody>
      </p:sp>
    </p:spTree>
    <p:extLst>
      <p:ext uri="{BB962C8B-B14F-4D97-AF65-F5344CB8AC3E}">
        <p14:creationId xmlns:p14="http://schemas.microsoft.com/office/powerpoint/2010/main" val="169887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D5DB804-9B3D-4794-982D-289AA95C99D1}"/>
              </a:ext>
            </a:extLst>
          </p:cNvPr>
          <p:cNvSpPr>
            <a:spLocks noGrp="1"/>
          </p:cNvSpPr>
          <p:nvPr>
            <p:ph type="ctrTitle"/>
          </p:nvPr>
        </p:nvSpPr>
        <p:spPr/>
        <p:txBody>
          <a:bodyPr>
            <a:normAutofit fontScale="90000"/>
          </a:bodyPr>
          <a:lstStyle/>
          <a:p>
            <a:r>
              <a:rPr lang="es-ES" dirty="0"/>
              <a:t>EVALUACIÓN DEL HERMANAMIENTO-COOPERACIÓN ENTRE LLEIDA Y LÉRIDA 1995-2023</a:t>
            </a:r>
          </a:p>
        </p:txBody>
      </p:sp>
    </p:spTree>
    <p:extLst>
      <p:ext uri="{BB962C8B-B14F-4D97-AF65-F5344CB8AC3E}">
        <p14:creationId xmlns:p14="http://schemas.microsoft.com/office/powerpoint/2010/main" val="29446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E0A1926-39C1-4D24-887B-85EAF162EE35}"/>
              </a:ext>
            </a:extLst>
          </p:cNvPr>
          <p:cNvSpPr>
            <a:spLocks noGrp="1"/>
          </p:cNvSpPr>
          <p:nvPr>
            <p:ph type="title"/>
          </p:nvPr>
        </p:nvSpPr>
        <p:spPr>
          <a:xfrm>
            <a:off x="1024128" y="0"/>
            <a:ext cx="9939794" cy="2486458"/>
          </a:xfrm>
        </p:spPr>
        <p:txBody>
          <a:bodyPr>
            <a:normAutofit/>
          </a:bodyPr>
          <a:lstStyle/>
          <a:p>
            <a:pPr algn="ctr"/>
            <a:r>
              <a:rPr lang="ca-ES" dirty="0" err="1"/>
              <a:t>propUESTAS</a:t>
            </a:r>
            <a:r>
              <a:rPr lang="ca-ES" dirty="0"/>
              <a:t> SURGIDAS DE LA EVALUACIÓN DEL HERMANAMIENTO 2023</a:t>
            </a:r>
            <a:endParaRPr lang="es-ES" dirty="0"/>
          </a:p>
        </p:txBody>
      </p:sp>
      <p:sp>
        <p:nvSpPr>
          <p:cNvPr id="3" name="Contenidor de contingut 2">
            <a:extLst>
              <a:ext uri="{FF2B5EF4-FFF2-40B4-BE49-F238E27FC236}">
                <a16:creationId xmlns:a16="http://schemas.microsoft.com/office/drawing/2014/main" id="{F5654447-96E2-4C55-A894-FFE656E04526}"/>
              </a:ext>
            </a:extLst>
          </p:cNvPr>
          <p:cNvSpPr>
            <a:spLocks noGrp="1"/>
          </p:cNvSpPr>
          <p:nvPr>
            <p:ph idx="1"/>
          </p:nvPr>
        </p:nvSpPr>
        <p:spPr>
          <a:xfrm>
            <a:off x="1024128" y="2276154"/>
            <a:ext cx="6913642" cy="3248117"/>
          </a:xfrm>
        </p:spPr>
        <p:txBody>
          <a:bodyPr>
            <a:normAutofit fontScale="92500" lnSpcReduction="10000"/>
          </a:bodyPr>
          <a:lstStyle/>
          <a:p>
            <a:pPr marL="0" indent="0" algn="just">
              <a:lnSpc>
                <a:spcPct val="150000"/>
              </a:lnSpc>
              <a:buNone/>
            </a:pPr>
            <a:r>
              <a:rPr lang="es-ES" dirty="0">
                <a:latin typeface="Tw Cen MT Condensed (Títols)"/>
              </a:rPr>
              <a:t>LAS SIGUIENTES PÁGINAS MUESTRAN LAS CONCLUSIONES EXTRAÍDAS DE LA EVALUACIÓN DEL HERMANAMIENTO, DEL </a:t>
            </a:r>
            <a:r>
              <a:rPr lang="es-ES" i="1" dirty="0">
                <a:latin typeface="Tw Cen MT Condensed (Títols)"/>
              </a:rPr>
              <a:t>FONS CATALÀ DE COOPERACIÓ AL DESENVOLUPAMENT </a:t>
            </a:r>
            <a:r>
              <a:rPr lang="es-ES" dirty="0">
                <a:latin typeface="Tw Cen MT Condensed (Títols)"/>
              </a:rPr>
              <a:t>(FCCD) Y LA </a:t>
            </a:r>
            <a:r>
              <a:rPr lang="es-ES" i="1" dirty="0">
                <a:latin typeface="Tw Cen MT Condensed (Títols)"/>
              </a:rPr>
              <a:t>UNITAT DE DESENVOLUPAMENT I COOPERACIÓ </a:t>
            </a:r>
            <a:r>
              <a:rPr lang="es-ES" dirty="0">
                <a:latin typeface="Tw Cen MT Condensed (Títols)"/>
              </a:rPr>
              <a:t>(UDEC) DE LA UDL; ASÍ COMO UNA SERIE DE RECOMENDACIONES.</a:t>
            </a:r>
          </a:p>
          <a:p>
            <a:pPr marL="0" indent="0" algn="just">
              <a:lnSpc>
                <a:spcPct val="150000"/>
              </a:lnSpc>
              <a:buNone/>
            </a:pPr>
            <a:r>
              <a:rPr lang="es-ES" dirty="0">
                <a:latin typeface="Tw Cen MT Condensed (Títols)"/>
              </a:rPr>
              <a:t>EL OBJETIVO ES MEJORAR LAS ACCIONES DERIVADAS DEL HERMANAMIENTO, PRIORIZANDO LAS ACCIONES PARA PODER HACER UN TRABAJO EN RED TENIENDO EN CUENTA LAS DOS REALIDADES.</a:t>
            </a:r>
          </a:p>
        </p:txBody>
      </p:sp>
      <p:pic>
        <p:nvPicPr>
          <p:cNvPr id="4" name="Imatge 3">
            <a:extLst>
              <a:ext uri="{FF2B5EF4-FFF2-40B4-BE49-F238E27FC236}">
                <a16:creationId xmlns:a16="http://schemas.microsoft.com/office/drawing/2014/main" id="{6EE5CB90-D9C0-E065-C0ED-C3E808E99D69}"/>
              </a:ext>
            </a:extLst>
          </p:cNvPr>
          <p:cNvPicPr>
            <a:picLocks noChangeAspect="1"/>
          </p:cNvPicPr>
          <p:nvPr/>
        </p:nvPicPr>
        <p:blipFill>
          <a:blip r:embed="rId2"/>
          <a:stretch>
            <a:fillRect/>
          </a:stretch>
        </p:blipFill>
        <p:spPr>
          <a:xfrm>
            <a:off x="8532478" y="2276154"/>
            <a:ext cx="2907250" cy="2917104"/>
          </a:xfrm>
          <a:prstGeom prst="rect">
            <a:avLst/>
          </a:prstGeom>
        </p:spPr>
      </p:pic>
      <p:sp>
        <p:nvSpPr>
          <p:cNvPr id="6" name="QuadreDeText 5">
            <a:extLst>
              <a:ext uri="{FF2B5EF4-FFF2-40B4-BE49-F238E27FC236}">
                <a16:creationId xmlns:a16="http://schemas.microsoft.com/office/drawing/2014/main" id="{0CB92DE7-B900-A186-C934-84C16380FE77}"/>
              </a:ext>
            </a:extLst>
          </p:cNvPr>
          <p:cNvSpPr txBox="1"/>
          <p:nvPr/>
        </p:nvSpPr>
        <p:spPr>
          <a:xfrm>
            <a:off x="8786896" y="5401160"/>
            <a:ext cx="2398413" cy="246221"/>
          </a:xfrm>
          <a:prstGeom prst="rect">
            <a:avLst/>
          </a:prstGeom>
          <a:noFill/>
        </p:spPr>
        <p:txBody>
          <a:bodyPr wrap="none" rtlCol="0">
            <a:spAutoFit/>
          </a:bodyPr>
          <a:lstStyle/>
          <a:p>
            <a:r>
              <a:rPr lang="ca-ES" sz="1000" dirty="0"/>
              <a:t>Documento </a:t>
            </a:r>
            <a:r>
              <a:rPr lang="ca-ES" sz="1000" dirty="0" err="1"/>
              <a:t>evaluativo</a:t>
            </a:r>
            <a:r>
              <a:rPr lang="ca-ES" sz="1000" dirty="0"/>
              <a:t>. UDEC Y FCCD 2023</a:t>
            </a:r>
          </a:p>
        </p:txBody>
      </p:sp>
    </p:spTree>
    <p:extLst>
      <p:ext uri="{BB962C8B-B14F-4D97-AF65-F5344CB8AC3E}">
        <p14:creationId xmlns:p14="http://schemas.microsoft.com/office/powerpoint/2010/main" val="419595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0F79D9EE-DF85-4D8B-BFA8-75351E8E08C0}"/>
              </a:ext>
            </a:extLst>
          </p:cNvPr>
          <p:cNvSpPr>
            <a:spLocks noGrp="1"/>
          </p:cNvSpPr>
          <p:nvPr>
            <p:ph type="title"/>
          </p:nvPr>
        </p:nvSpPr>
        <p:spPr>
          <a:xfrm>
            <a:off x="1024127" y="533716"/>
            <a:ext cx="9720072" cy="1499616"/>
          </a:xfrm>
        </p:spPr>
        <p:txBody>
          <a:bodyPr>
            <a:normAutofit/>
          </a:bodyPr>
          <a:lstStyle/>
          <a:p>
            <a:r>
              <a:rPr lang="ca-ES" dirty="0"/>
              <a:t>CONCLUSIONES</a:t>
            </a:r>
            <a:endParaRPr lang="es-ES" dirty="0"/>
          </a:p>
        </p:txBody>
      </p:sp>
      <p:cxnSp>
        <p:nvCxnSpPr>
          <p:cNvPr id="11" name="Straight Connector 10">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idor de contingut 2">
            <a:extLst>
              <a:ext uri="{FF2B5EF4-FFF2-40B4-BE49-F238E27FC236}">
                <a16:creationId xmlns:a16="http://schemas.microsoft.com/office/drawing/2014/main" id="{96238FB9-EA63-4CE3-A711-930262023F1A}"/>
              </a:ext>
            </a:extLst>
          </p:cNvPr>
          <p:cNvSpPr>
            <a:spLocks noGrp="1"/>
          </p:cNvSpPr>
          <p:nvPr>
            <p:ph sz="half" idx="1"/>
          </p:nvPr>
        </p:nvSpPr>
        <p:spPr>
          <a:xfrm>
            <a:off x="1024128" y="1740723"/>
            <a:ext cx="9720071" cy="4796263"/>
          </a:xfrm>
        </p:spPr>
        <p:txBody>
          <a:bodyPr>
            <a:noAutofit/>
          </a:bodyPr>
          <a:lstStyle/>
          <a:p>
            <a:pPr marL="342900" indent="-342900" algn="just">
              <a:buFont typeface="+mj-lt"/>
              <a:buAutoNum type="arabicPeriod"/>
            </a:pPr>
            <a:r>
              <a:rPr lang="es-ES" sz="1400" dirty="0"/>
              <a:t>El trabajo del equipo técnico de ambas ciudades ha hecho posible mantener vivo el vínculo.</a:t>
            </a:r>
          </a:p>
          <a:p>
            <a:pPr marL="342900" indent="-342900" algn="just">
              <a:buFont typeface="+mj-lt"/>
              <a:buAutoNum type="arabicPeriod"/>
            </a:pPr>
            <a:r>
              <a:rPr lang="es-ES" sz="1400" dirty="0"/>
              <a:t>Se ha seguido con las actividades propuestas, aunque no siempre de la forma más acertada, puesto que no ha habido alineación con planes de desarrollo local, lo que en cooperación es fundamental.</a:t>
            </a:r>
          </a:p>
          <a:p>
            <a:pPr marL="342900" indent="-342900" algn="just">
              <a:buFont typeface="+mj-lt"/>
              <a:buAutoNum type="arabicPeriod"/>
            </a:pPr>
            <a:r>
              <a:rPr lang="es-ES" sz="1400" dirty="0"/>
              <a:t>En un Hermanamiento se trabaja directamente con las alcaldías, puesto que ofrece la posibilidad de cambios estructurales en los municipios (que de lo contrario sería muy complicado llevar a cabo). Sin una priorización de la planificación, la gestión y la implementación de esta cooperación es prácticamente imposible que esto sea así y se convierte en una oportunidad perdida.</a:t>
            </a:r>
          </a:p>
          <a:p>
            <a:pPr marL="342900" indent="-342900" algn="just">
              <a:buFont typeface="+mj-lt"/>
              <a:buAutoNum type="arabicPeriod"/>
            </a:pPr>
            <a:r>
              <a:rPr lang="es-ES" sz="1400" dirty="0"/>
              <a:t>Aún hay tiempo para revertir la situación, que debe ir ligada a un compromiso entre ambas ciudades. Resumir en una palabra si la evaluación del Hermanamiento es positiva o negativa no sería justa, ya que numerosos han sido los obstáculos y escasos recursos económicos para esquivarlos. Si bien al principio estos recursos habrían sido más generosos, a lo largo de los años han ido menguando hasta alcanzar cifras muy bajas, con lo que es impensable llevar a cabo una buena y real política de cooperación al desarrollo. Las crisis económicas y el bajo interés en la cooperación al desarrollo en las políticas locales han debilitado a este sector, al que se le debe el espacio que corresponde.</a:t>
            </a:r>
          </a:p>
          <a:p>
            <a:pPr marL="342900" indent="-342900" algn="just">
              <a:buFont typeface="+mj-lt"/>
              <a:buAutoNum type="arabicPeriod"/>
            </a:pPr>
            <a:r>
              <a:rPr lang="es-ES" sz="1400" dirty="0"/>
              <a:t>Esta evaluación de aprendizaje ofrece pistas y recomendaciones para seguir adelante si éste es el deseo de la nueva corporación local de Lleida, con una nueva hoja de ruta que puede mejorar, sin duda, la cooperación entre Lleida y Lérida, pero es necesario ser realista y entender que si no existe un compromiso político fuerte por ambas partes la posibilidad de mejora es muy reducida.</a:t>
            </a:r>
          </a:p>
          <a:p>
            <a:pPr marL="342900" indent="-342900" algn="just">
              <a:buFont typeface="+mj-lt"/>
              <a:buAutoNum type="arabicPeriod"/>
            </a:pPr>
            <a:r>
              <a:rPr lang="es-ES" sz="1400" dirty="0"/>
              <a:t>Si este compromiso no se materializa es importante plantear el hecho de que quizá no sea necesario destinar recursos con ayuda directa, ya que se perpetuarían errores del pasado recogidos en este informe que urgen ser corregidos y mejorados, lo que sin duda debe estar en la lista de prioridades de ambas partes para mejorar la calidad de vida de las personas de Lérida, puesto que no es otro motivo por el que se inició el Hermanamiento.</a:t>
            </a:r>
          </a:p>
        </p:txBody>
      </p:sp>
    </p:spTree>
    <p:extLst>
      <p:ext uri="{BB962C8B-B14F-4D97-AF65-F5344CB8AC3E}">
        <p14:creationId xmlns:p14="http://schemas.microsoft.com/office/powerpoint/2010/main" val="69341897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1EE15F23-3795-413E-AE9F-2CBBD7F0F6D2}"/>
              </a:ext>
            </a:extLst>
          </p:cNvPr>
          <p:cNvSpPr>
            <a:spLocks noGrp="1"/>
          </p:cNvSpPr>
          <p:nvPr>
            <p:ph type="title"/>
          </p:nvPr>
        </p:nvSpPr>
        <p:spPr>
          <a:xfrm>
            <a:off x="631197" y="804333"/>
            <a:ext cx="3852025" cy="5249334"/>
          </a:xfrm>
        </p:spPr>
        <p:txBody>
          <a:bodyPr vert="horz" lIns="91440" tIns="45720" rIns="91440" bIns="45720" rtlCol="0" anchor="ctr">
            <a:normAutofit/>
          </a:bodyPr>
          <a:lstStyle/>
          <a:p>
            <a:pPr algn="r"/>
            <a:r>
              <a:rPr lang="en-US" sz="4600" dirty="0">
                <a:solidFill>
                  <a:srgbClr val="FFFFFF"/>
                </a:solidFill>
              </a:rPr>
              <a:t>RECOMENDACIONES EN RELACIÓN A LA PERSONA COORDINADORA DEL HERMANAMIENTO</a:t>
            </a:r>
            <a:endParaRPr lang="en-US" sz="4600" i="1" dirty="0">
              <a:solidFill>
                <a:srgbClr val="FFFFFF"/>
              </a:solidFill>
            </a:endParaRPr>
          </a:p>
        </p:txBody>
      </p:sp>
      <p:sp>
        <p:nvSpPr>
          <p:cNvPr id="3" name="Contenidor de contingut 2">
            <a:extLst>
              <a:ext uri="{FF2B5EF4-FFF2-40B4-BE49-F238E27FC236}">
                <a16:creationId xmlns:a16="http://schemas.microsoft.com/office/drawing/2014/main" id="{C046EE96-EEBB-40CF-AA97-2408EA78D7E3}"/>
              </a:ext>
            </a:extLst>
          </p:cNvPr>
          <p:cNvSpPr>
            <a:spLocks noGrp="1"/>
          </p:cNvSpPr>
          <p:nvPr>
            <p:ph sz="half" idx="1"/>
          </p:nvPr>
        </p:nvSpPr>
        <p:spPr>
          <a:xfrm>
            <a:off x="5114419" y="804333"/>
            <a:ext cx="6306003" cy="5249334"/>
          </a:xfrm>
        </p:spPr>
        <p:style>
          <a:lnRef idx="0">
            <a:scrgbClr r="0" g="0" b="0"/>
          </a:lnRef>
          <a:fillRef idx="0">
            <a:scrgbClr r="0" g="0" b="0"/>
          </a:fillRef>
          <a:effectRef idx="0">
            <a:scrgbClr r="0" g="0" b="0"/>
          </a:effectRef>
          <a:fontRef idx="minor">
            <a:schemeClr val="lt1"/>
          </a:fontRef>
        </p:style>
        <p:txBody>
          <a:bodyPr vert="horz" lIns="45720" tIns="45720" rIns="45720" bIns="45720" rtlCol="0" anchor="ctr">
            <a:normAutofit fontScale="85000" lnSpcReduction="20000"/>
          </a:bodyPr>
          <a:lstStyle/>
          <a:p>
            <a:pPr>
              <a:buFont typeface="Wingdings" panose="05000000000000000000" pitchFamily="2" charset="2"/>
              <a:buChar char="§"/>
            </a:pPr>
            <a:r>
              <a:rPr lang="es-ES" sz="2100" dirty="0">
                <a:solidFill>
                  <a:schemeClr val="tx1"/>
                </a:solidFill>
              </a:rPr>
              <a:t>Programar reuniones quincenales online.</a:t>
            </a:r>
          </a:p>
          <a:p>
            <a:pPr marL="0" indent="0">
              <a:buNone/>
            </a:pPr>
            <a:r>
              <a:rPr lang="es-ES" sz="2100" dirty="0">
                <a:solidFill>
                  <a:schemeClr val="tx1"/>
                </a:solidFill>
              </a:rPr>
              <a:t>▪ Dejar claras sus funciones y competencias.</a:t>
            </a:r>
          </a:p>
          <a:p>
            <a:pPr marL="0" indent="0">
              <a:buNone/>
            </a:pPr>
            <a:r>
              <a:rPr lang="es-ES" sz="2100" dirty="0">
                <a:solidFill>
                  <a:schemeClr val="tx1"/>
                </a:solidFill>
              </a:rPr>
              <a:t>▪ Formarse en identificación, formulación, seguimiento y justificación de proyectos.</a:t>
            </a:r>
          </a:p>
          <a:p>
            <a:pPr marL="0" indent="0">
              <a:buNone/>
            </a:pPr>
            <a:r>
              <a:rPr lang="es-ES" sz="2100" dirty="0">
                <a:solidFill>
                  <a:schemeClr val="tx1"/>
                </a:solidFill>
              </a:rPr>
              <a:t>▪ Formarse en participación para la identificación de proyectos.</a:t>
            </a:r>
          </a:p>
          <a:p>
            <a:pPr marL="0" indent="0">
              <a:buNone/>
            </a:pPr>
            <a:r>
              <a:rPr lang="es-ES" sz="2100" dirty="0">
                <a:solidFill>
                  <a:schemeClr val="tx1"/>
                </a:solidFill>
              </a:rPr>
              <a:t>▪ Buscar otras fuentes de financiación.</a:t>
            </a:r>
          </a:p>
          <a:p>
            <a:pPr marL="0" indent="0">
              <a:buNone/>
            </a:pPr>
            <a:r>
              <a:rPr lang="es-ES" sz="2100" dirty="0">
                <a:solidFill>
                  <a:schemeClr val="tx1"/>
                </a:solidFill>
              </a:rPr>
              <a:t>▪ Iniciar y mantener relaciones con la embajada, AECID, ACCD, Colombo Alemán, etc.</a:t>
            </a:r>
          </a:p>
          <a:p>
            <a:pPr marL="0" indent="0">
              <a:buNone/>
            </a:pPr>
            <a:r>
              <a:rPr lang="es-ES" sz="2100" dirty="0">
                <a:solidFill>
                  <a:schemeClr val="tx1"/>
                </a:solidFill>
              </a:rPr>
              <a:t>▪ Llevar al día las facturas e informar a Lleida.</a:t>
            </a:r>
          </a:p>
          <a:p>
            <a:pPr marL="0" indent="0">
              <a:buNone/>
            </a:pPr>
            <a:r>
              <a:rPr lang="es-ES" sz="2100" dirty="0">
                <a:solidFill>
                  <a:schemeClr val="tx1"/>
                </a:solidFill>
              </a:rPr>
              <a:t>▪ Mantener reuniones periódicas con la alcaldía de Lérida, levantando acta e informando a Lleida.</a:t>
            </a:r>
          </a:p>
          <a:p>
            <a:pPr marL="0" indent="0">
              <a:buNone/>
            </a:pPr>
            <a:r>
              <a:rPr lang="es-ES" sz="2100" dirty="0">
                <a:solidFill>
                  <a:schemeClr val="tx1"/>
                </a:solidFill>
              </a:rPr>
              <a:t>▪ Convocar al Comité de Hermanamiento y levantar acta para informar a Lleida.</a:t>
            </a:r>
          </a:p>
          <a:p>
            <a:pPr marL="0" indent="0">
              <a:buNone/>
            </a:pPr>
            <a:r>
              <a:rPr lang="es-ES" sz="2100" dirty="0">
                <a:solidFill>
                  <a:schemeClr val="tx1"/>
                </a:solidFill>
              </a:rPr>
              <a:t>▪ Promover el Hermanamiento en la ciudad de Lérida: medios de comunicación, redes, etc.</a:t>
            </a:r>
          </a:p>
          <a:p>
            <a:pPr marL="0" indent="0">
              <a:buNone/>
            </a:pPr>
            <a:r>
              <a:rPr lang="es-ES" sz="2100" dirty="0">
                <a:solidFill>
                  <a:schemeClr val="tx1"/>
                </a:solidFill>
              </a:rPr>
              <a:t>▪ Conocer los Planes de Desarrollo Local y alinear el Hermanamiento.</a:t>
            </a:r>
            <a:endParaRPr lang="en-US" sz="2100" dirty="0">
              <a:solidFill>
                <a:schemeClr val="tx1"/>
              </a:solidFill>
            </a:endParaRPr>
          </a:p>
          <a:p>
            <a:pPr marL="0" indent="0">
              <a:buNone/>
            </a:pPr>
            <a:endParaRPr lang="en-US" sz="1100" dirty="0">
              <a:solidFill>
                <a:schemeClr val="tx1"/>
              </a:solidFill>
            </a:endParaRPr>
          </a:p>
        </p:txBody>
      </p:sp>
    </p:spTree>
    <p:extLst>
      <p:ext uri="{BB962C8B-B14F-4D97-AF65-F5344CB8AC3E}">
        <p14:creationId xmlns:p14="http://schemas.microsoft.com/office/powerpoint/2010/main" val="393467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1EE15F23-3795-413E-AE9F-2CBBD7F0F6D2}"/>
              </a:ext>
            </a:extLst>
          </p:cNvPr>
          <p:cNvSpPr>
            <a:spLocks noGrp="1"/>
          </p:cNvSpPr>
          <p:nvPr>
            <p:ph type="title"/>
          </p:nvPr>
        </p:nvSpPr>
        <p:spPr>
          <a:xfrm>
            <a:off x="631197" y="798735"/>
            <a:ext cx="3869781" cy="5249334"/>
          </a:xfrm>
        </p:spPr>
        <p:txBody>
          <a:bodyPr vert="horz" lIns="91440" tIns="45720" rIns="91440" bIns="45720" rtlCol="0" anchor="ctr">
            <a:normAutofit/>
          </a:bodyPr>
          <a:lstStyle/>
          <a:p>
            <a:pPr algn="r"/>
            <a:r>
              <a:rPr lang="en-US" sz="4600" dirty="0">
                <a:solidFill>
                  <a:srgbClr val="FFFFFF"/>
                </a:solidFill>
              </a:rPr>
              <a:t>RECOMENDACIONES PARA LA ALCALDIA DE LÉRIDA</a:t>
            </a:r>
          </a:p>
        </p:txBody>
      </p:sp>
      <p:sp>
        <p:nvSpPr>
          <p:cNvPr id="3" name="Contenidor de contingut 2">
            <a:extLst>
              <a:ext uri="{FF2B5EF4-FFF2-40B4-BE49-F238E27FC236}">
                <a16:creationId xmlns:a16="http://schemas.microsoft.com/office/drawing/2014/main" id="{C046EE96-EEBB-40CF-AA97-2408EA78D7E3}"/>
              </a:ext>
            </a:extLst>
          </p:cNvPr>
          <p:cNvSpPr>
            <a:spLocks noGrp="1"/>
          </p:cNvSpPr>
          <p:nvPr>
            <p:ph sz="half" idx="1"/>
          </p:nvPr>
        </p:nvSpPr>
        <p:spPr>
          <a:xfrm>
            <a:off x="4951048" y="804333"/>
            <a:ext cx="6306003" cy="5249334"/>
          </a:xfrm>
        </p:spPr>
        <p:style>
          <a:lnRef idx="0">
            <a:scrgbClr r="0" g="0" b="0"/>
          </a:lnRef>
          <a:fillRef idx="0">
            <a:scrgbClr r="0" g="0" b="0"/>
          </a:fillRef>
          <a:effectRef idx="0">
            <a:scrgbClr r="0" g="0" b="0"/>
          </a:effectRef>
          <a:fontRef idx="minor">
            <a:schemeClr val="lt1"/>
          </a:fontRef>
        </p:style>
        <p:txBody>
          <a:bodyPr vert="horz" lIns="45720" tIns="45720" rIns="45720" bIns="45720" rtlCol="0" anchor="ctr">
            <a:normAutofit/>
          </a:bodyPr>
          <a:lstStyle/>
          <a:p>
            <a:pPr marL="0" indent="0">
              <a:buNone/>
            </a:pPr>
            <a:r>
              <a:rPr lang="es-ES" sz="1800" dirty="0">
                <a:solidFill>
                  <a:schemeClr val="tx1"/>
                </a:solidFill>
              </a:rPr>
              <a:t>▪ Adoptar un compromiso de trabajo en relación con el Hermanamiento.</a:t>
            </a:r>
          </a:p>
          <a:p>
            <a:pPr marL="0" indent="0">
              <a:buNone/>
            </a:pPr>
            <a:r>
              <a:rPr lang="es-ES" sz="1800" dirty="0">
                <a:solidFill>
                  <a:schemeClr val="tx1"/>
                </a:solidFill>
              </a:rPr>
              <a:t>▪ Dejar claras sus funciones y competencias respecto al Hermanamiento, condicionando su participación si es necesario.</a:t>
            </a:r>
          </a:p>
          <a:p>
            <a:pPr marL="0" indent="0">
              <a:buNone/>
            </a:pPr>
            <a:r>
              <a:rPr lang="es-ES" sz="1800" dirty="0">
                <a:solidFill>
                  <a:schemeClr val="tx1"/>
                </a:solidFill>
              </a:rPr>
              <a:t>▪ Presidir el Comité de Hermanamiento y mantener una actitud positiva (y neutral políticamente hablando) al respecto.</a:t>
            </a:r>
          </a:p>
          <a:p>
            <a:pPr marL="0" indent="0">
              <a:buNone/>
            </a:pPr>
            <a:r>
              <a:rPr lang="es-ES" sz="1800" dirty="0">
                <a:solidFill>
                  <a:schemeClr val="tx1"/>
                </a:solidFill>
              </a:rPr>
              <a:t>▪ Aportar financiación mínima para el funcionamiento y reparaciones de la Casa de la Cultura.</a:t>
            </a:r>
          </a:p>
          <a:p>
            <a:pPr marL="0" indent="0">
              <a:buNone/>
            </a:pPr>
            <a:r>
              <a:rPr lang="es-ES" sz="1800" dirty="0">
                <a:solidFill>
                  <a:schemeClr val="tx1"/>
                </a:solidFill>
              </a:rPr>
              <a:t>▪ Realizar traspaso de la información de la alcaldía saliendo al entrante a los procesos de rotación.</a:t>
            </a:r>
          </a:p>
          <a:p>
            <a:pPr marL="0" indent="0">
              <a:buNone/>
            </a:pPr>
            <a:r>
              <a:rPr lang="es-ES" sz="1800" dirty="0">
                <a:solidFill>
                  <a:schemeClr val="tx1"/>
                </a:solidFill>
              </a:rPr>
              <a:t>▪ Incorporar el Consejo Municipal al Comité de Hermanamiento.</a:t>
            </a:r>
            <a:endParaRPr lang="en-US" sz="1800" dirty="0">
              <a:solidFill>
                <a:schemeClr val="tx1"/>
              </a:solidFill>
            </a:endParaRPr>
          </a:p>
        </p:txBody>
      </p:sp>
    </p:spTree>
    <p:extLst>
      <p:ext uri="{BB962C8B-B14F-4D97-AF65-F5344CB8AC3E}">
        <p14:creationId xmlns:p14="http://schemas.microsoft.com/office/powerpoint/2010/main" val="53952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911</TotalTime>
  <Words>1334</Words>
  <Application>Microsoft Office PowerPoint</Application>
  <PresentationFormat>Pantalla panoràmica</PresentationFormat>
  <Paragraphs>73</Paragraphs>
  <Slides>13</Slides>
  <Notes>0</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13</vt:i4>
      </vt:variant>
    </vt:vector>
  </HeadingPairs>
  <TitlesOfParts>
    <vt:vector size="19" baseType="lpstr">
      <vt:lpstr>Tw Cen MT</vt:lpstr>
      <vt:lpstr>Tw Cen MT Condensed</vt:lpstr>
      <vt:lpstr>Tw Cen MT Condensed (Títols)</vt:lpstr>
      <vt:lpstr>Wingdings</vt:lpstr>
      <vt:lpstr>Wingdings 3</vt:lpstr>
      <vt:lpstr>Integral</vt:lpstr>
      <vt:lpstr>PLAN DE ACCIÓN  HERMANAMIENTO 2023-2026</vt:lpstr>
      <vt:lpstr>Presentació del PowerPoint</vt:lpstr>
      <vt:lpstr>EquipO tÉCNICO</vt:lpstr>
      <vt:lpstr>PrioriDADES DEL PAO 2023-2026</vt:lpstr>
      <vt:lpstr>EVALUACIÓN DEL HERMANAMIENTO-COOPERACIÓN ENTRE LLEIDA Y LÉRIDA 1995-2023</vt:lpstr>
      <vt:lpstr>propUESTAS SURGIDAS DE LA EVALUACIÓN DEL HERMANAMIENTO 2023</vt:lpstr>
      <vt:lpstr>CONCLUSIONES</vt:lpstr>
      <vt:lpstr>RECOMENDACIONES EN RELACIÓN A LA PERSONA COORDINADORA DEL HERMANAMIENTO</vt:lpstr>
      <vt:lpstr>RECOMENDACIONES PARA LA ALCALDIA DE LÉRIDA</vt:lpstr>
      <vt:lpstr>RECOMENDACIONES PARA EL AYUNTAMIENTO DE LLEIDA</vt:lpstr>
      <vt:lpstr>ACCIONES VINCULADAS</vt:lpstr>
      <vt:lpstr>Presentació del PowerPoint</vt:lpstr>
      <vt:lpstr>PartE econÓmica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 d’agermanament 2022</dc:title>
  <dc:creator>Fàtima Cos Millan</dc:creator>
  <cp:lastModifiedBy>Cristina Orgaz</cp:lastModifiedBy>
  <cp:revision>27</cp:revision>
  <cp:lastPrinted>2023-12-28T09:25:57Z</cp:lastPrinted>
  <dcterms:created xsi:type="dcterms:W3CDTF">2022-02-04T08:58:27Z</dcterms:created>
  <dcterms:modified xsi:type="dcterms:W3CDTF">2024-06-19T15:15:42Z</dcterms:modified>
</cp:coreProperties>
</file>