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DM Serif Display" charset="1" panose="00000000000000000000"/>
      <p:regular r:id="rId15"/>
    </p:embeddedFont>
    <p:embeddedFont>
      <p:font typeface="Open Sauce" charset="1" panose="00000500000000000000"/>
      <p:regular r:id="rId16"/>
    </p:embeddedFont>
    <p:embeddedFont>
      <p:font typeface="Open Sauce Bold" charset="1" panose="00000800000000000000"/>
      <p:regular r:id="rId17"/>
    </p:embeddedFont>
    <p:embeddedFont>
      <p:font typeface="Open Sauce Italics" charset="1" panose="00000500000000000000"/>
      <p:regular r:id="rId18"/>
    </p:embeddedFont>
    <p:embeddedFont>
      <p:font typeface="Canva Sans Bold" charset="1" panose="020B0803030501040103"/>
      <p:regular r:id="rId19"/>
    </p:embeddedFont>
    <p:embeddedFont>
      <p:font typeface="Canva Sans Italics" charset="1" panose="020B0503030501040103"/>
      <p:regular r:id="rId20"/>
    </p:embeddedFont>
    <p:embeddedFont>
      <p:font typeface="Canva Sans" charset="1" panose="020B0503030501040103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cooperacion.femp.es" TargetMode="External" Type="http://schemas.openxmlformats.org/officeDocument/2006/relationships/hyperlink"/><Relationship Id="rId11" Target="https://cooperacion.femp.es" TargetMode="External" Type="http://schemas.openxmlformats.org/officeDocument/2006/relationships/hyperlink"/><Relationship Id="rId12" Target="https://cooperacion.femp.es" TargetMode="External" Type="http://schemas.openxmlformats.org/officeDocument/2006/relationships/hyperlink"/><Relationship Id="rId13" Target="https://cooperacion.femp.es" TargetMode="External" Type="http://schemas.openxmlformats.org/officeDocument/2006/relationships/hyperlink"/><Relationship Id="rId14" Target="https://cooperacion.femp.es" TargetMode="External" Type="http://schemas.openxmlformats.org/officeDocument/2006/relationships/hyperlink"/><Relationship Id="rId15" Target="https://cooperacion.femp.es" TargetMode="External" Type="http://schemas.openxmlformats.org/officeDocument/2006/relationships/hyperlink"/><Relationship Id="rId16" Target="../media/image4.png" Type="http://schemas.openxmlformats.org/officeDocument/2006/relationships/image"/><Relationship Id="rId17" Target="../media/image5.svg" Type="http://schemas.openxmlformats.org/officeDocument/2006/relationships/image"/><Relationship Id="rId2" Target="../media/image3.jpeg" Type="http://schemas.openxmlformats.org/officeDocument/2006/relationships/image"/><Relationship Id="rId3" Target="https://cooperacion.femp.es" TargetMode="External" Type="http://schemas.openxmlformats.org/officeDocument/2006/relationships/hyperlink"/><Relationship Id="rId4" Target="https://cooperacion.femp.es" TargetMode="External" Type="http://schemas.openxmlformats.org/officeDocument/2006/relationships/hyperlink"/><Relationship Id="rId5" Target="https://cooperacion.femp.es" TargetMode="External" Type="http://schemas.openxmlformats.org/officeDocument/2006/relationships/hyperlink"/><Relationship Id="rId6" Target="https://cooperacion.femp.es" TargetMode="External" Type="http://schemas.openxmlformats.org/officeDocument/2006/relationships/hyperlink"/><Relationship Id="rId7" Target="https://cooperacion.femp.es" TargetMode="External" Type="http://schemas.openxmlformats.org/officeDocument/2006/relationships/hyperlink"/><Relationship Id="rId8" Target="https://cooperacion.femp.es" TargetMode="External" Type="http://schemas.openxmlformats.org/officeDocument/2006/relationships/hyperlink"/><Relationship Id="rId9" Target="https://cooperacion.femp.es" TargetMode="External" Type="http://schemas.openxmlformats.org/officeDocument/2006/relationships/hyperlink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https://cooperacion.femp.es" TargetMode="External" Type="http://schemas.openxmlformats.org/officeDocument/2006/relationships/hyperlink"/><Relationship Id="rId4" Target="https://cooperacion.femp.es" TargetMode="External" Type="http://schemas.openxmlformats.org/officeDocument/2006/relationships/hyperlink"/><Relationship Id="rId5" Target="https://cooperacion.femp.es" TargetMode="External" Type="http://schemas.openxmlformats.org/officeDocument/2006/relationships/hyperlink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cooperaciocatalana.gencat.cat/ca/qui-som/direccio-general-de-cooperacio-al-desenvolupament/index.html" TargetMode="External" Type="http://schemas.openxmlformats.org/officeDocument/2006/relationships/hyperlink"/><Relationship Id="rId2" Target="../media/image3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https://cooperacion.femp.es" TargetMode="External" Type="http://schemas.openxmlformats.org/officeDocument/2006/relationships/hyperlink"/><Relationship Id="rId6" Target="https://cooperacion.femp.es" TargetMode="External" Type="http://schemas.openxmlformats.org/officeDocument/2006/relationships/hyperlink"/><Relationship Id="rId7" Target="https://fonscatala.org" TargetMode="External" Type="http://schemas.openxmlformats.org/officeDocument/2006/relationships/hyperlink"/><Relationship Id="rId8" Target="https://www.google.com/search?sca_esv=308377b869abf98f&amp;sxsrf=ANbL-n5Xkaj7ZbKBkHLMAFb0ozofqK506w:1770626112915&amp;q=Coordinadora+Catalana+d%27Ajuntaments+Solidaris+amb+el+Poble+Sahrau%C3%AD&amp;si=AL3DRZGNtcdgKOqVhotcr-UG2kkYpwR2WO4qu3O00NmpwBmLnSpz9g6pdBZIw0ACCzyebKWkew_xnte2pVghVBqtnSqsJcT-YHomTGYn9kkCc2B7xIGXB0JBqryl7QctGWZkzjZAKGoAiQFYnU9j8oc_ejJcmhwjQKCqmDICJ7_XQvuVfPATwBpbxovNzDtLCRm3uLHPljBn&amp;sa=X&amp;ved=2ahUKEwj45vWjgMySAxUJK_sDHckdIFwQ_coHegQINRAB" TargetMode="External" Type="http://schemas.openxmlformats.org/officeDocument/2006/relationships/hyperlink"/><Relationship Id="rId9" Target="https://www.google.com/search?sca_esv=308377b869abf98f&amp;sxsrf=ANbL-n7qR4bI7uXrnh7isoXEn7bg1796mA:1770626181146&amp;q=AECID+(Agencia+Espa%C3%B1ola+de+Cooperaci%C3%B3n+Internacional+para+el+Desarrollo)&amp;si=AL3DRZELanY_V96Y0q8q1FLKlfOvH_NlT58VxGyuYFaMYKzFM5vNoLeVKjWR_fl5aORe4xdUBvr-eVMV0lduBiPao_I_4YhVc5ZQQfr8ojjcOr9tEMacD0sVAEOehrPQpOZIK8ViH1QuVfOmF0zXL7q24uBTMFcMfkQC1iq-GZYih_T-Iwi7h_p2toaXT6c9-m5IpHaqbypl&amp;sa=X&amp;ved=2ahUKEwiIqrrEgMySAxXKUaQEHe8TCB0Q_coHegQIOBAB" TargetMode="External" Type="http://schemas.openxmlformats.org/officeDocument/2006/relationships/hyperlink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485814" y="2762204"/>
            <a:ext cx="9316373" cy="24537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60"/>
              </a:lnSpc>
            </a:pPr>
            <a:r>
              <a:rPr lang="en-US" sz="14400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PAO 2026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180543" y="5328331"/>
            <a:ext cx="9926914" cy="4058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spc="24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PLA </a:t>
            </a:r>
            <a:r>
              <a:rPr lang="en-US" sz="2400" spc="24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D’ACCIÓ ORGANITZATIU 2026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379833" y="6009738"/>
            <a:ext cx="5528334" cy="1099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>
                    <a:alpha val="49804"/>
                  </a:srgbClr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REGIDORIA DE COOPERACIÓ</a:t>
            </a:r>
            <a:r>
              <a:rPr lang="en-US" sz="3200">
                <a:solidFill>
                  <a:srgbClr val="000000">
                    <a:alpha val="49804"/>
                  </a:srgbClr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 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>
                    <a:alpha val="49804"/>
                  </a:srgbClr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AJUNTAMEN</a:t>
            </a:r>
            <a:r>
              <a:rPr lang="en-US" sz="3200">
                <a:solidFill>
                  <a:srgbClr val="000000">
                    <a:alpha val="49804"/>
                  </a:srgbClr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T DE LLEIDA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8013850" y="8688516"/>
            <a:ext cx="2260300" cy="1139568"/>
          </a:xfrm>
          <a:custGeom>
            <a:avLst/>
            <a:gdLst/>
            <a:ahLst/>
            <a:cxnLst/>
            <a:rect r="r" b="b" t="t" l="l"/>
            <a:pathLst>
              <a:path h="1139568" w="2260300">
                <a:moveTo>
                  <a:pt x="0" y="0"/>
                </a:moveTo>
                <a:lnTo>
                  <a:pt x="2260300" y="0"/>
                </a:lnTo>
                <a:lnTo>
                  <a:pt x="2260300" y="1139568"/>
                </a:lnTo>
                <a:lnTo>
                  <a:pt x="0" y="11395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3" id="3"/>
          <p:cNvSpPr txBox="true"/>
          <p:nvPr/>
        </p:nvSpPr>
        <p:spPr>
          <a:xfrm rot="0">
            <a:off x="8174577" y="914400"/>
            <a:ext cx="8307875" cy="16580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79"/>
              </a:lnSpc>
            </a:pP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ARTICULAR INSTRUMENTS QUE SERVEIXIN PER A PROMOURE ACCIONS DE COOPERACIÓ TRANSFORMADORES I DE QUALITAT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6783262" y="1336740"/>
            <a:ext cx="909958" cy="909958"/>
            <a:chOff x="0" y="0"/>
            <a:chExt cx="1213278" cy="1213278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1213278" cy="1213278"/>
              <a:chOff x="0" y="0"/>
              <a:chExt cx="812800" cy="81280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2857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8" id="8"/>
            <p:cNvSpPr txBox="true"/>
            <p:nvPr/>
          </p:nvSpPr>
          <p:spPr>
            <a:xfrm rot="0">
              <a:off x="36557" y="172087"/>
              <a:ext cx="1089364" cy="7706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120"/>
                </a:lnSpc>
              </a:pPr>
              <a:r>
                <a:rPr lang="en-US" b="true" sz="320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1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8174577" y="3461489"/>
            <a:ext cx="8307875" cy="16580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79"/>
              </a:lnSpc>
            </a:pP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PROMOURE ALIANCES ENTRE ELS DIFERENTS ACTORS, A TRAVÉS DE L’ENFORTIMENT DE LES CAPACITATS I EL TREBALL EN XARXA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6783262" y="3883829"/>
            <a:ext cx="909958" cy="909958"/>
            <a:chOff x="0" y="0"/>
            <a:chExt cx="1213278" cy="1213278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1213278" cy="1213278"/>
              <a:chOff x="0" y="0"/>
              <a:chExt cx="812800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2857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14" id="14"/>
            <p:cNvSpPr txBox="true"/>
            <p:nvPr/>
          </p:nvSpPr>
          <p:spPr>
            <a:xfrm rot="0">
              <a:off x="49257" y="172087"/>
              <a:ext cx="1089364" cy="7706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120"/>
                </a:lnSpc>
              </a:pPr>
              <a:r>
                <a:rPr lang="en-US" b="true" sz="320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2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8174577" y="5700611"/>
            <a:ext cx="8307875" cy="27821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79"/>
              </a:lnSpc>
            </a:pPr>
            <a:r>
              <a:rPr lang="en-US" sz="27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APROFUNDIR EN L’EDUCACIÓ PER A LA TRANSFORMACIÓ SOCIAL, POTENCIANT LA CONSCIÈNCIA CRÍTICA SOBRE EL COMPLIMENT DELS DDHH I DELS DDHHDD DE LES DIFERENTS TITULARITATS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6783262" y="6684962"/>
            <a:ext cx="909958" cy="909958"/>
            <a:chOff x="0" y="0"/>
            <a:chExt cx="1213278" cy="1213278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0" y="0"/>
              <a:ext cx="1213278" cy="1213278"/>
              <a:chOff x="0" y="0"/>
              <a:chExt cx="812800" cy="8128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2857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20" id="20"/>
            <p:cNvSpPr txBox="true"/>
            <p:nvPr/>
          </p:nvSpPr>
          <p:spPr>
            <a:xfrm rot="0">
              <a:off x="36557" y="172087"/>
              <a:ext cx="1089364" cy="7706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120"/>
                </a:lnSpc>
              </a:pPr>
              <a:r>
                <a:rPr lang="en-US" b="true" sz="320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3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166399" y="1233825"/>
            <a:ext cx="4148470" cy="2218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59"/>
              </a:lnSpc>
            </a:pPr>
            <a:r>
              <a:rPr lang="en-US" sz="6399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OBJECTIUS ESPECÍFICS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66399" y="9142095"/>
            <a:ext cx="3450476" cy="273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39"/>
              </a:lnSpc>
              <a:spcBef>
                <a:spcPct val="0"/>
              </a:spcBef>
            </a:pPr>
            <a:r>
              <a:rPr lang="en-US" sz="1599" spc="159">
                <a:solidFill>
                  <a:srgbClr val="000000">
                    <a:alpha val="49804"/>
                  </a:srgbClr>
                </a:solidFill>
                <a:latin typeface="Open Sauce"/>
                <a:ea typeface="Open Sauce"/>
                <a:cs typeface="Open Sauce"/>
                <a:sym typeface="Open Sauce"/>
              </a:rPr>
              <a:t>PAO 2026</a:t>
            </a:r>
          </a:p>
        </p:txBody>
      </p:sp>
      <p:sp>
        <p:nvSpPr>
          <p:cNvPr name="AutoShape 23" id="23"/>
          <p:cNvSpPr/>
          <p:nvPr/>
        </p:nvSpPr>
        <p:spPr>
          <a:xfrm>
            <a:off x="1166399" y="1028700"/>
            <a:ext cx="687324" cy="0"/>
          </a:xfrm>
          <a:prstGeom prst="line">
            <a:avLst/>
          </a:prstGeom>
          <a:ln cap="flat" w="762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3" id="3"/>
          <p:cNvSpPr/>
          <p:nvPr/>
        </p:nvSpPr>
        <p:spPr>
          <a:xfrm>
            <a:off x="1166399" y="1028700"/>
            <a:ext cx="687324" cy="0"/>
          </a:xfrm>
          <a:prstGeom prst="line">
            <a:avLst/>
          </a:prstGeom>
          <a:ln cap="flat" w="762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5206330" y="4419060"/>
            <a:ext cx="4843133" cy="2509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Lleida amb</a:t>
            </a:r>
            <a:r>
              <a:rPr lang="en-US" sz="18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e</a:t>
            </a:r>
            <a:r>
              <a:rPr lang="en-US" sz="1800" strike="noStrike" u="non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l Sàhara</a:t>
            </a:r>
          </a:p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 strike="noStrike" u="non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</a:t>
            </a:r>
            <a:r>
              <a:rPr lang="en-US" sz="1800" strike="noStrike" u="non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oves s</a:t>
            </a:r>
            <a:r>
              <a:rPr lang="en-US" sz="1800" strike="noStrike" u="non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ol</a:t>
            </a:r>
            <a:r>
              <a:rPr lang="en-US" sz="1800" strike="noStrike" u="non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idaris</a:t>
            </a:r>
          </a:p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 strike="noStrike" u="non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Hayma Acull</a:t>
            </a:r>
          </a:p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 strike="noStrike" u="non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Casal d’Amistat amb Cuba</a:t>
            </a:r>
          </a:p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 strike="noStrike" u="non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Unitat de Cooperació i Solidaritat </a:t>
            </a:r>
          </a:p>
          <a:p>
            <a:pPr algn="l">
              <a:lnSpc>
                <a:spcPts val="2880"/>
              </a:lnSpc>
            </a:pPr>
            <a:r>
              <a:rPr lang="en-US" sz="1800" strike="noStrike" u="non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     de la UdL</a:t>
            </a:r>
          </a:p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 strike="noStrike" u="non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Diputació de Lleida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2097986" y="4703646"/>
            <a:ext cx="1007673" cy="1007673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700470" y="5482780"/>
            <a:ext cx="862431" cy="862431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082475" y="6296038"/>
            <a:ext cx="993857" cy="993857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6CE6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677923" y="7013484"/>
            <a:ext cx="862431" cy="862431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A9F1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0219787" y="3858078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Abril - Maig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1710244" y="3841214"/>
            <a:ext cx="862431" cy="862431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0174167" y="5905349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Tot l’any 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1392962" y="5991074"/>
            <a:ext cx="862431" cy="86243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005453" y="4988321"/>
            <a:ext cx="4821505" cy="2456378"/>
            <a:chOff x="0" y="0"/>
            <a:chExt cx="1025682" cy="522547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025682" cy="522547"/>
            </a:xfrm>
            <a:custGeom>
              <a:avLst/>
              <a:gdLst/>
              <a:ahLst/>
              <a:cxnLst/>
              <a:rect r="r" b="b" t="t" l="l"/>
              <a:pathLst>
                <a:path h="522547" w="1025682">
                  <a:moveTo>
                    <a:pt x="32114" y="0"/>
                  </a:moveTo>
                  <a:lnTo>
                    <a:pt x="993568" y="0"/>
                  </a:lnTo>
                  <a:cubicBezTo>
                    <a:pt x="1002085" y="0"/>
                    <a:pt x="1010253" y="3383"/>
                    <a:pt x="1016276" y="9406"/>
                  </a:cubicBezTo>
                  <a:cubicBezTo>
                    <a:pt x="1022298" y="15429"/>
                    <a:pt x="1025682" y="23597"/>
                    <a:pt x="1025682" y="32114"/>
                  </a:cubicBezTo>
                  <a:lnTo>
                    <a:pt x="1025682" y="490433"/>
                  </a:lnTo>
                  <a:cubicBezTo>
                    <a:pt x="1025682" y="498950"/>
                    <a:pt x="1022298" y="507118"/>
                    <a:pt x="1016276" y="513141"/>
                  </a:cubicBezTo>
                  <a:cubicBezTo>
                    <a:pt x="1010253" y="519163"/>
                    <a:pt x="1002085" y="522547"/>
                    <a:pt x="993568" y="522547"/>
                  </a:cubicBezTo>
                  <a:lnTo>
                    <a:pt x="32114" y="522547"/>
                  </a:lnTo>
                  <a:cubicBezTo>
                    <a:pt x="23597" y="522547"/>
                    <a:pt x="15429" y="519163"/>
                    <a:pt x="9406" y="513141"/>
                  </a:cubicBezTo>
                  <a:cubicBezTo>
                    <a:pt x="3383" y="507118"/>
                    <a:pt x="0" y="498950"/>
                    <a:pt x="0" y="490433"/>
                  </a:cubicBezTo>
                  <a:lnTo>
                    <a:pt x="0" y="32114"/>
                  </a:lnTo>
                  <a:cubicBezTo>
                    <a:pt x="0" y="23597"/>
                    <a:pt x="3383" y="15429"/>
                    <a:pt x="9406" y="9406"/>
                  </a:cubicBezTo>
                  <a:cubicBezTo>
                    <a:pt x="15429" y="3383"/>
                    <a:pt x="23597" y="0"/>
                    <a:pt x="32114" y="0"/>
                  </a:cubicBezTo>
                  <a:close/>
                </a:path>
              </a:pathLst>
            </a:custGeom>
            <a:solidFill>
              <a:srgbClr val="D9D9D9">
                <a:alpha val="81961"/>
              </a:srgbClr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1025682" cy="5606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13407226" y="6231337"/>
            <a:ext cx="432612" cy="432612"/>
          </a:xfrm>
          <a:custGeom>
            <a:avLst/>
            <a:gdLst/>
            <a:ahLst/>
            <a:cxnLst/>
            <a:rect r="r" b="b" t="t" l="l"/>
            <a:pathLst>
              <a:path h="432612" w="432612">
                <a:moveTo>
                  <a:pt x="0" y="0"/>
                </a:moveTo>
                <a:lnTo>
                  <a:pt x="432612" y="0"/>
                </a:lnTo>
                <a:lnTo>
                  <a:pt x="432612" y="432612"/>
                </a:lnTo>
                <a:lnTo>
                  <a:pt x="0" y="4326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10219787" y="7194645"/>
            <a:ext cx="3189540" cy="944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Memòria de la Regidoria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0219787" y="8205848"/>
            <a:ext cx="3296439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Finals d’any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12018772" y="7708235"/>
            <a:ext cx="862431" cy="86243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Freeform 34" id="34"/>
          <p:cNvSpPr/>
          <p:nvPr/>
        </p:nvSpPr>
        <p:spPr>
          <a:xfrm flipH="false" flipV="false" rot="-2584221">
            <a:off x="12821047" y="3054926"/>
            <a:ext cx="703259" cy="2210242"/>
          </a:xfrm>
          <a:custGeom>
            <a:avLst/>
            <a:gdLst/>
            <a:ahLst/>
            <a:cxnLst/>
            <a:rect r="r" b="b" t="t" l="l"/>
            <a:pathLst>
              <a:path h="2210242" w="703259">
                <a:moveTo>
                  <a:pt x="0" y="0"/>
                </a:moveTo>
                <a:lnTo>
                  <a:pt x="703259" y="0"/>
                </a:lnTo>
                <a:lnTo>
                  <a:pt x="703259" y="2210243"/>
                </a:lnTo>
                <a:lnTo>
                  <a:pt x="0" y="22102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166399" y="1281450"/>
            <a:ext cx="16092901" cy="1374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OE1. Articular instruments que serveixin per a promoure accions de cooperació transformadores i de qualitat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175924" y="2846800"/>
            <a:ext cx="3137818" cy="944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on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voca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òria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</a:p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subvencions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5215855" y="2846874"/>
            <a:ext cx="4833608" cy="944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Convenis de c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ol·laboració directa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166399" y="3858078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Previsió Maig 2026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5215855" y="3858078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Tot l’any 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870621" y="5022001"/>
            <a:ext cx="1462403" cy="26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4"/>
              </a:lnSpc>
            </a:pPr>
            <a:r>
              <a:rPr lang="en-US" sz="1610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175.323,40€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2573165" y="5759167"/>
            <a:ext cx="1251619" cy="233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9"/>
              </a:lnSpc>
            </a:pPr>
            <a:r>
              <a:rPr lang="en-US" sz="1377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7.569€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822818" y="5335568"/>
            <a:ext cx="1995158" cy="265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7"/>
              </a:lnSpc>
            </a:pPr>
            <a:r>
              <a:rPr lang="en-US" sz="1612" i="true">
                <a:solidFill>
                  <a:srgbClr val="10101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Convocatòria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2776397" y="6069500"/>
            <a:ext cx="1707586" cy="2316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31"/>
              </a:lnSpc>
            </a:pPr>
            <a:r>
              <a:rPr lang="en-US" sz="1380" i="true">
                <a:solidFill>
                  <a:srgbClr val="10101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Avaluació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7858227" y="6632451"/>
            <a:ext cx="1442352" cy="2739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23"/>
              </a:lnSpc>
            </a:pPr>
            <a:r>
              <a:rPr lang="en-US" sz="1587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27.000€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7483330" y="7261320"/>
            <a:ext cx="1251619" cy="233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9"/>
              </a:lnSpc>
            </a:pPr>
            <a:r>
              <a:rPr lang="en-US" sz="1377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10.000€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6321801" y="7157066"/>
            <a:ext cx="1707586" cy="408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52"/>
              </a:lnSpc>
            </a:pPr>
            <a:r>
              <a:rPr lang="en-US" sz="1180" i="true">
                <a:solidFill>
                  <a:srgbClr val="10101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UdL pagat </a:t>
            </a:r>
          </a:p>
          <a:p>
            <a:pPr algn="ctr">
              <a:lnSpc>
                <a:spcPts val="1652"/>
              </a:lnSpc>
            </a:pPr>
            <a:r>
              <a:rPr lang="en-US" sz="1180" i="true">
                <a:solidFill>
                  <a:srgbClr val="10101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des d’alcaldia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0219787" y="2846874"/>
            <a:ext cx="2722293" cy="944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2400" b="tru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Avaluació PDMC </a:t>
            </a:r>
          </a:p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2022-2025 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1535314" y="4117602"/>
            <a:ext cx="1251619" cy="233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9"/>
              </a:lnSpc>
            </a:pPr>
            <a:r>
              <a:rPr lang="en-US" sz="1377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786,50€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0174167" y="4894146"/>
            <a:ext cx="2722293" cy="944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2400" b="tru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PDMC </a:t>
            </a:r>
          </a:p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2026-2029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1218032" y="6267461"/>
            <a:ext cx="1251619" cy="233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9"/>
              </a:lnSpc>
            </a:pPr>
            <a:r>
              <a:rPr lang="en-US" sz="1377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998,25€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4055059" y="2846800"/>
            <a:ext cx="2722293" cy="944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Consell Mixt de Cooperació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4055059" y="3858003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Tot l’any 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3839838" y="5111766"/>
            <a:ext cx="3007258" cy="5143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NOVETATS 2026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3806903" y="6232776"/>
            <a:ext cx="3709410" cy="671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73"/>
              </a:lnSpc>
            </a:pPr>
            <a:r>
              <a:rPr lang="en-US" sz="198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VÍDEOS RESUM AVALUACIÓ PLA DIRECTOR 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11843841" y="7984622"/>
            <a:ext cx="1251619" cy="233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9"/>
              </a:lnSpc>
            </a:pPr>
            <a:r>
              <a:rPr lang="en-US" sz="1377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211,75€</a:t>
            </a:r>
          </a:p>
        </p:txBody>
      </p:sp>
      <p:grpSp>
        <p:nvGrpSpPr>
          <p:cNvPr name="Group 56" id="56"/>
          <p:cNvGrpSpPr/>
          <p:nvPr/>
        </p:nvGrpSpPr>
        <p:grpSpPr>
          <a:xfrm rot="0">
            <a:off x="7196681" y="7600716"/>
            <a:ext cx="862431" cy="862431"/>
            <a:chOff x="0" y="0"/>
            <a:chExt cx="812800" cy="8128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A9F1"/>
            </a:solidFill>
          </p:spPr>
        </p:sp>
        <p:sp>
          <p:nvSpPr>
            <p:cNvPr name="TextBox 58" id="5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59" id="59"/>
          <p:cNvSpPr txBox="true"/>
          <p:nvPr/>
        </p:nvSpPr>
        <p:spPr>
          <a:xfrm rot="0">
            <a:off x="7006849" y="7906239"/>
            <a:ext cx="1251619" cy="233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9"/>
              </a:lnSpc>
            </a:pPr>
            <a:r>
              <a:rPr lang="en-US" sz="1377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40.000€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7368746" y="8223498"/>
            <a:ext cx="1707586" cy="408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52"/>
              </a:lnSpc>
            </a:pPr>
            <a:r>
              <a:rPr lang="en-US" sz="1180" i="true">
                <a:solidFill>
                  <a:srgbClr val="10101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Ingrés de la</a:t>
            </a:r>
          </a:p>
          <a:p>
            <a:pPr algn="ctr">
              <a:lnSpc>
                <a:spcPts val="1652"/>
              </a:lnSpc>
            </a:pPr>
            <a:r>
              <a:rPr lang="en-US" sz="1180" i="true">
                <a:solidFill>
                  <a:srgbClr val="10101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Diputació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3" id="3"/>
          <p:cNvSpPr/>
          <p:nvPr/>
        </p:nvSpPr>
        <p:spPr>
          <a:xfrm>
            <a:off x="1166399" y="1028700"/>
            <a:ext cx="687324" cy="0"/>
          </a:xfrm>
          <a:prstGeom prst="line">
            <a:avLst/>
          </a:prstGeom>
          <a:ln cap="flat" w="762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1166399" y="1281450"/>
            <a:ext cx="16092901" cy="1374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OE1. Articular instruments que serveixin per a promoure accions de cooperació transformadores i de qualitat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372218" y="2909320"/>
            <a:ext cx="2722293" cy="944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Comité de l’Agermanament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372218" y="3908013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Tot l’any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9615975" y="5304545"/>
            <a:ext cx="4821505" cy="4868384"/>
            <a:chOff x="0" y="0"/>
            <a:chExt cx="1025682" cy="103565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25682" cy="1035654"/>
            </a:xfrm>
            <a:custGeom>
              <a:avLst/>
              <a:gdLst/>
              <a:ahLst/>
              <a:cxnLst/>
              <a:rect r="r" b="b" t="t" l="l"/>
              <a:pathLst>
                <a:path h="1035654" w="1025682">
                  <a:moveTo>
                    <a:pt x="32114" y="0"/>
                  </a:moveTo>
                  <a:lnTo>
                    <a:pt x="993568" y="0"/>
                  </a:lnTo>
                  <a:cubicBezTo>
                    <a:pt x="1002085" y="0"/>
                    <a:pt x="1010253" y="3383"/>
                    <a:pt x="1016276" y="9406"/>
                  </a:cubicBezTo>
                  <a:cubicBezTo>
                    <a:pt x="1022298" y="15429"/>
                    <a:pt x="1025682" y="23597"/>
                    <a:pt x="1025682" y="32114"/>
                  </a:cubicBezTo>
                  <a:lnTo>
                    <a:pt x="1025682" y="1003540"/>
                  </a:lnTo>
                  <a:cubicBezTo>
                    <a:pt x="1025682" y="1012057"/>
                    <a:pt x="1022298" y="1020226"/>
                    <a:pt x="1016276" y="1026248"/>
                  </a:cubicBezTo>
                  <a:cubicBezTo>
                    <a:pt x="1010253" y="1032271"/>
                    <a:pt x="1002085" y="1035654"/>
                    <a:pt x="993568" y="1035654"/>
                  </a:cubicBezTo>
                  <a:lnTo>
                    <a:pt x="32114" y="1035654"/>
                  </a:lnTo>
                  <a:cubicBezTo>
                    <a:pt x="23597" y="1035654"/>
                    <a:pt x="15429" y="1032271"/>
                    <a:pt x="9406" y="1026248"/>
                  </a:cubicBezTo>
                  <a:cubicBezTo>
                    <a:pt x="3383" y="1020226"/>
                    <a:pt x="0" y="1012057"/>
                    <a:pt x="0" y="1003540"/>
                  </a:cubicBezTo>
                  <a:lnTo>
                    <a:pt x="0" y="32114"/>
                  </a:lnTo>
                  <a:cubicBezTo>
                    <a:pt x="0" y="23597"/>
                    <a:pt x="3383" y="15429"/>
                    <a:pt x="9406" y="9406"/>
                  </a:cubicBezTo>
                  <a:cubicBezTo>
                    <a:pt x="15429" y="3383"/>
                    <a:pt x="23597" y="0"/>
                    <a:pt x="32114" y="0"/>
                  </a:cubicBezTo>
                  <a:close/>
                </a:path>
              </a:pathLst>
            </a:custGeom>
            <a:solidFill>
              <a:srgbClr val="FFF3C2">
                <a:alpha val="81961"/>
              </a:srgbClr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025682" cy="10737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0874054" y="5304545"/>
            <a:ext cx="2305348" cy="389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0"/>
              </a:lnSpc>
              <a:spcBef>
                <a:spcPct val="0"/>
              </a:spcBef>
            </a:pPr>
            <a:r>
              <a:rPr lang="en-US" b="true" sz="2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NOVETATS 2026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267998" y="4414761"/>
            <a:ext cx="4970764" cy="6992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3" tooltip="https://cooperacion.femp.es"/>
              </a:rPr>
              <a:t>Creació </a:t>
            </a:r>
            <a:r>
              <a:rPr lang="en-US" sz="1800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4" tooltip="https://cooperacion.femp.es"/>
              </a:rPr>
              <a:t>del nou r</a:t>
            </a:r>
            <a:r>
              <a:rPr lang="en-US" sz="1800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" tooltip="https://cooperacion.femp.es"/>
              </a:rPr>
              <a:t>eglament del CA</a:t>
            </a:r>
          </a:p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" tooltip="https://cooperacion.femp.es"/>
              </a:rPr>
              <a:t>Nomenament de noves persones al CA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645566" y="3084089"/>
            <a:ext cx="4453923" cy="459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Treball en xarxa amb Lérida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645566" y="3545988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Tot l’any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541346" y="4052736"/>
            <a:ext cx="4970764" cy="1061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7" tooltip="https://cooperacion.femp.es"/>
              </a:rPr>
              <a:t>Pagament sou i salari </a:t>
            </a:r>
            <a:r>
              <a:rPr lang="en-US" sz="1800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8" tooltip="https://cooperacion.femp.es"/>
              </a:rPr>
              <a:t>de la tècnica contr</a:t>
            </a:r>
            <a:r>
              <a:rPr lang="en-US" sz="1800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9" tooltip="https://cooperacion.femp.es"/>
              </a:rPr>
              <a:t>actada</a:t>
            </a:r>
          </a:p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10" tooltip="https://cooperacion.femp.es"/>
              </a:rPr>
              <a:t>Convocatòria de projectes 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4267998" y="5933091"/>
            <a:ext cx="4970764" cy="2458623"/>
            <a:chOff x="0" y="0"/>
            <a:chExt cx="6627685" cy="3278164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138960" y="-95250"/>
              <a:ext cx="5965647" cy="12279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Activitats sorgides a través de l’Agermanament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138960" y="1215997"/>
              <a:ext cx="3751376" cy="4835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00"/>
                </a:lnSpc>
                <a:spcBef>
                  <a:spcPct val="0"/>
                </a:spcBef>
              </a:pPr>
              <a:r>
                <a:rPr lang="en-US" sz="2000" i="true">
                  <a:solidFill>
                    <a:srgbClr val="000000"/>
                  </a:solidFill>
                  <a:latin typeface="Open Sauce Italics"/>
                  <a:ea typeface="Open Sauce Italics"/>
                  <a:cs typeface="Open Sauce Italics"/>
                  <a:sym typeface="Open Sauce Italics"/>
                </a:rPr>
                <a:t>Tot l’any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1885311"/>
              <a:ext cx="6627685" cy="13928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88620" indent="-194310" lvl="1">
                <a:lnSpc>
                  <a:spcPts val="2880"/>
                </a:lnSpc>
                <a:buFont typeface="Arial"/>
                <a:buChar char="•"/>
              </a:pPr>
              <a:r>
                <a:rPr lang="en-US" sz="18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11" tooltip="https://cooperacion.femp.es"/>
                </a:rPr>
                <a:t>Intercanvi expositiu d’obres i vols artista</a:t>
              </a:r>
            </a:p>
            <a:p>
              <a:pPr algn="l" marL="388620" indent="-194310" lvl="1">
                <a:lnSpc>
                  <a:spcPts val="2880"/>
                </a:lnSpc>
                <a:buFont typeface="Arial"/>
                <a:buChar char="•"/>
              </a:pPr>
              <a:r>
                <a:rPr lang="en-US" sz="18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12" tooltip="https://cooperacion.femp.es"/>
                </a:rPr>
                <a:t>P</a:t>
              </a:r>
              <a:r>
                <a:rPr lang="en-US" sz="18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13" tooltip="https://cooperacion.femp.es"/>
                </a:rPr>
                <a:t>agament </a:t>
              </a:r>
              <a:r>
                <a:rPr lang="en-US" sz="1800" strike="noStrike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14" tooltip="https://cooperacion.femp.es"/>
                </a:rPr>
                <a:t>del disseny </a:t>
              </a:r>
              <a:r>
                <a:rPr lang="en-US" sz="1800" strike="noStrike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15" tooltip="https://cooperacion.femp.es"/>
                </a:rPr>
                <a:t>de cartelleria a joves Lérida</a:t>
              </a: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10009808" y="5894991"/>
            <a:ext cx="4243900" cy="10163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73"/>
              </a:lnSpc>
            </a:pPr>
            <a:r>
              <a:rPr lang="en-US" b="true" sz="1980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VESTUARI ESPORTIU PER ALS CLUBS </a:t>
            </a:r>
            <a:r>
              <a:rPr lang="en-US" sz="198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de patinatge, acrobàcies i activitats escolars de fútbol.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078178" y="7244158"/>
            <a:ext cx="4243900" cy="2730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71"/>
              </a:lnSpc>
              <a:spcBef>
                <a:spcPct val="0"/>
              </a:spcBef>
            </a:pPr>
            <a:r>
              <a:rPr lang="en-US" b="true" sz="1979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FORMACIÓ AMB LA UOC/UDL</a:t>
            </a:r>
          </a:p>
          <a:p>
            <a:pPr algn="l" marL="427482" indent="-213741" lvl="1">
              <a:lnSpc>
                <a:spcPts val="2771"/>
              </a:lnSpc>
              <a:buFont typeface="Arial"/>
              <a:buChar char="•"/>
            </a:pPr>
            <a:r>
              <a:rPr lang="en-US" b="true" sz="197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FORMACIÓ 1:</a:t>
            </a:r>
            <a:r>
              <a:rPr lang="en-US" sz="197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per a entitats i per ajudar a redactar projectes i justificacions de la convocatòria a Lérida.</a:t>
            </a:r>
          </a:p>
          <a:p>
            <a:pPr algn="l" marL="427482" indent="-213741" lvl="1">
              <a:lnSpc>
                <a:spcPts val="2771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197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FORMACIÓ 2:</a:t>
            </a:r>
            <a:r>
              <a:rPr lang="en-US" sz="197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Amb personal d’Alcaldia en el marc de l’administració electrònica.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9645566" y="5864903"/>
            <a:ext cx="432612" cy="432612"/>
          </a:xfrm>
          <a:custGeom>
            <a:avLst/>
            <a:gdLst/>
            <a:ahLst/>
            <a:cxnLst/>
            <a:rect r="r" b="b" t="t" l="l"/>
            <a:pathLst>
              <a:path h="432612" w="432612">
                <a:moveTo>
                  <a:pt x="0" y="0"/>
                </a:moveTo>
                <a:lnTo>
                  <a:pt x="432612" y="0"/>
                </a:lnTo>
                <a:lnTo>
                  <a:pt x="432612" y="432612"/>
                </a:lnTo>
                <a:lnTo>
                  <a:pt x="0" y="43261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645566" y="7247099"/>
            <a:ext cx="432612" cy="432612"/>
          </a:xfrm>
          <a:custGeom>
            <a:avLst/>
            <a:gdLst/>
            <a:ahLst/>
            <a:cxnLst/>
            <a:rect r="r" b="b" t="t" l="l"/>
            <a:pathLst>
              <a:path h="432612" w="432612">
                <a:moveTo>
                  <a:pt x="0" y="0"/>
                </a:moveTo>
                <a:lnTo>
                  <a:pt x="432612" y="0"/>
                </a:lnTo>
                <a:lnTo>
                  <a:pt x="432612" y="432612"/>
                </a:lnTo>
                <a:lnTo>
                  <a:pt x="0" y="43261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3775890" y="3084089"/>
            <a:ext cx="274066" cy="58021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AGERMANAMENT</a:t>
            </a:r>
          </a:p>
        </p:txBody>
      </p:sp>
      <p:sp>
        <p:nvSpPr>
          <p:cNvPr name="AutoShape 24" id="24"/>
          <p:cNvSpPr/>
          <p:nvPr/>
        </p:nvSpPr>
        <p:spPr>
          <a:xfrm flipH="true" flipV="true">
            <a:off x="4192832" y="2816070"/>
            <a:ext cx="19050" cy="7158798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5" id="25"/>
          <p:cNvGrpSpPr/>
          <p:nvPr/>
        </p:nvGrpSpPr>
        <p:grpSpPr>
          <a:xfrm rot="0">
            <a:off x="15074323" y="2490392"/>
            <a:ext cx="1629020" cy="1629020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BE95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14854302" y="3097658"/>
            <a:ext cx="2069061" cy="3763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89"/>
              </a:lnSpc>
            </a:pPr>
            <a:r>
              <a:rPr lang="en-US" sz="2277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14.300€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3" id="3"/>
          <p:cNvSpPr/>
          <p:nvPr/>
        </p:nvSpPr>
        <p:spPr>
          <a:xfrm>
            <a:off x="1166399" y="1028700"/>
            <a:ext cx="687324" cy="0"/>
          </a:xfrm>
          <a:prstGeom prst="line">
            <a:avLst/>
          </a:prstGeom>
          <a:ln cap="flat" w="762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>
            <a:off x="1102283" y="3692482"/>
            <a:ext cx="7158824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1166399" y="1281450"/>
            <a:ext cx="16092901" cy="1374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OE1. Articular instruments que serveixin per a promoure accions de cooperació transformadores i de qualitat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02283" y="3168868"/>
            <a:ext cx="6978614" cy="459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LLEIDA CIUTAT DE COMERÇ JUST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8700" y="4703012"/>
            <a:ext cx="3858046" cy="1248836"/>
            <a:chOff x="0" y="0"/>
            <a:chExt cx="5144062" cy="1665115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107854" y="-95250"/>
              <a:ext cx="4630222" cy="580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Entrega del Guardó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07854" y="568347"/>
              <a:ext cx="2911621" cy="4835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00"/>
                </a:lnSpc>
                <a:spcBef>
                  <a:spcPct val="0"/>
                </a:spcBef>
              </a:pPr>
              <a:r>
                <a:rPr lang="en-US" sz="2000" i="true">
                  <a:solidFill>
                    <a:srgbClr val="000000"/>
                  </a:solidFill>
                  <a:latin typeface="Open Sauce Italics"/>
                  <a:ea typeface="Open Sauce Italics"/>
                  <a:cs typeface="Open Sauce Italics"/>
                  <a:sym typeface="Open Sauce Italics"/>
                </a:rPr>
                <a:t>18 de maig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1237661"/>
              <a:ext cx="5144062" cy="4274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88620" indent="-194310" lvl="1">
                <a:lnSpc>
                  <a:spcPts val="2880"/>
                </a:lnSpc>
                <a:buFont typeface="Arial"/>
                <a:buChar char="•"/>
              </a:pPr>
              <a:r>
                <a:rPr lang="en-US" sz="18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Amb</a:t>
              </a:r>
              <a:r>
                <a:rPr lang="en-US" sz="18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3" tooltip="https://cooperacion.femp.es"/>
                </a:rPr>
                <a:t> </a:t>
              </a:r>
              <a:r>
                <a:rPr lang="en-US" sz="1800" strike="noStrike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4" tooltip="https://cooperacion.femp.es"/>
                </a:rPr>
                <a:t>l’en</a:t>
              </a:r>
              <a:r>
                <a:rPr lang="en-US" sz="1800" strike="noStrike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  <a:hlinkClick r:id="rId5" tooltip="https://cooperacion.femp.es"/>
                </a:rPr>
                <a:t>titat IDEAS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102283" y="3775443"/>
            <a:ext cx="8041717" cy="4025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20"/>
              </a:lnSpc>
              <a:spcBef>
                <a:spcPct val="0"/>
              </a:spcBef>
            </a:pPr>
            <a:r>
              <a:rPr lang="en-US" sz="22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El 20 de febrer va esdevenir Ciutat pel Comerç Just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028700" y="6894824"/>
            <a:ext cx="4970764" cy="1734574"/>
            <a:chOff x="0" y="0"/>
            <a:chExt cx="6627685" cy="2312765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138960" y="-95250"/>
              <a:ext cx="5965647" cy="12279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Formació en Economia Social i Solidària 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138960" y="1215997"/>
              <a:ext cx="3751376" cy="4835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00"/>
                </a:lnSpc>
                <a:spcBef>
                  <a:spcPct val="0"/>
                </a:spcBef>
              </a:pPr>
              <a:r>
                <a:rPr lang="en-US" sz="2000" i="true">
                  <a:solidFill>
                    <a:srgbClr val="000000"/>
                  </a:solidFill>
                  <a:latin typeface="Open Sauce Italics"/>
                  <a:ea typeface="Open Sauce Italics"/>
                  <a:cs typeface="Open Sauce Italics"/>
                  <a:sym typeface="Open Sauce Italics"/>
                </a:rPr>
                <a:t>Abril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1885311"/>
              <a:ext cx="6627685" cy="4274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88620" indent="-194310" lvl="1">
                <a:lnSpc>
                  <a:spcPts val="2880"/>
                </a:lnSpc>
                <a:buFont typeface="Arial"/>
                <a:buChar char="•"/>
              </a:pPr>
              <a:r>
                <a:rPr lang="en-US" sz="18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Per personal de l’Ajuntament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5525756" y="4703012"/>
            <a:ext cx="4970764" cy="1972885"/>
            <a:chOff x="0" y="0"/>
            <a:chExt cx="6627685" cy="2630514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138960" y="-95250"/>
              <a:ext cx="5965647" cy="580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Mes del Comerç Just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38960" y="568347"/>
              <a:ext cx="3751376" cy="4835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00"/>
                </a:lnSpc>
                <a:spcBef>
                  <a:spcPct val="0"/>
                </a:spcBef>
              </a:pPr>
              <a:r>
                <a:rPr lang="en-US" sz="2000" i="true">
                  <a:solidFill>
                    <a:srgbClr val="000000"/>
                  </a:solidFill>
                  <a:latin typeface="Open Sauce Italics"/>
                  <a:ea typeface="Open Sauce Italics"/>
                  <a:cs typeface="Open Sauce Italics"/>
                  <a:sym typeface="Open Sauce Italics"/>
                </a:rPr>
                <a:t>Mes de maig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1237661"/>
              <a:ext cx="6627685" cy="13928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88620" indent="-194310" lvl="1">
                <a:lnSpc>
                  <a:spcPts val="2880"/>
                </a:lnSpc>
                <a:buFont typeface="Arial"/>
                <a:buChar char="•"/>
              </a:pPr>
              <a:r>
                <a:rPr lang="en-US" sz="18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Lectura en Comerç Just a Biblioteques de la ciutat.</a:t>
              </a:r>
            </a:p>
            <a:p>
              <a:pPr algn="l" marL="388620" indent="-194310" lvl="1">
                <a:lnSpc>
                  <a:spcPts val="2880"/>
                </a:lnSpc>
                <a:buFont typeface="Arial"/>
                <a:buChar char="•"/>
              </a:pPr>
              <a:r>
                <a:rPr lang="en-US" sz="18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Racó de joc a les </a:t>
              </a:r>
              <a:r>
                <a:rPr lang="en-US" sz="1800" strike="noStrike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ludoteques municipals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4886746" y="7389515"/>
            <a:ext cx="5609773" cy="2239335"/>
            <a:chOff x="0" y="0"/>
            <a:chExt cx="7479698" cy="2985780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0" y="0"/>
              <a:ext cx="7479698" cy="2985780"/>
              <a:chOff x="0" y="0"/>
              <a:chExt cx="1477471" cy="589784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1477471" cy="589784"/>
              </a:xfrm>
              <a:custGeom>
                <a:avLst/>
                <a:gdLst/>
                <a:ahLst/>
                <a:cxnLst/>
                <a:rect r="r" b="b" t="t" l="l"/>
                <a:pathLst>
                  <a:path h="589784" w="1477471">
                    <a:moveTo>
                      <a:pt x="738736" y="0"/>
                    </a:moveTo>
                    <a:cubicBezTo>
                      <a:pt x="330743" y="0"/>
                      <a:pt x="0" y="132028"/>
                      <a:pt x="0" y="294892"/>
                    </a:cubicBezTo>
                    <a:cubicBezTo>
                      <a:pt x="0" y="457756"/>
                      <a:pt x="330743" y="589784"/>
                      <a:pt x="738736" y="589784"/>
                    </a:cubicBezTo>
                    <a:cubicBezTo>
                      <a:pt x="1146728" y="589784"/>
                      <a:pt x="1477471" y="457756"/>
                      <a:pt x="1477471" y="294892"/>
                    </a:cubicBezTo>
                    <a:cubicBezTo>
                      <a:pt x="1477471" y="132028"/>
                      <a:pt x="1146728" y="0"/>
                      <a:pt x="738736" y="0"/>
                    </a:cubicBezTo>
                    <a:close/>
                  </a:path>
                </a:pathLst>
              </a:custGeom>
              <a:solidFill>
                <a:srgbClr val="E1A3B4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138513" y="-39958"/>
                <a:ext cx="1200445" cy="57444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840"/>
                  </a:lnSpc>
                </a:pPr>
              </a:p>
            </p:txBody>
          </p:sp>
        </p:grpSp>
        <p:sp>
          <p:nvSpPr>
            <p:cNvPr name="TextBox 24" id="24"/>
            <p:cNvSpPr txBox="true"/>
            <p:nvPr/>
          </p:nvSpPr>
          <p:spPr>
            <a:xfrm rot="0">
              <a:off x="1580729" y="323733"/>
              <a:ext cx="4847972" cy="580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Fira del Comerç Just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580729" y="987330"/>
              <a:ext cx="3048549" cy="4835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00"/>
                </a:lnSpc>
                <a:spcBef>
                  <a:spcPct val="0"/>
                </a:spcBef>
              </a:pPr>
              <a:r>
                <a:rPr lang="en-US" sz="2000" i="true">
                  <a:solidFill>
                    <a:srgbClr val="000000"/>
                  </a:solidFill>
                  <a:latin typeface="Open Sauce Italics"/>
                  <a:ea typeface="Open Sauce Italics"/>
                  <a:cs typeface="Open Sauce Italics"/>
                  <a:sym typeface="Open Sauce Italics"/>
                </a:rPr>
                <a:t>9 de maig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1467804" y="1656643"/>
              <a:ext cx="5385976" cy="9101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88620" indent="-194310" lvl="1">
                <a:lnSpc>
                  <a:spcPts val="2880"/>
                </a:lnSpc>
                <a:buFont typeface="Arial"/>
                <a:buChar char="•"/>
              </a:pPr>
              <a:r>
                <a:rPr lang="en-US" sz="18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Intermón i Càritas realitzen la fira al Pati de les Comèdies</a:t>
              </a: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11383193" y="3168868"/>
            <a:ext cx="6978614" cy="459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CONFLICTES ARMATS / AH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11309610" y="4257688"/>
            <a:ext cx="6801150" cy="1248836"/>
            <a:chOff x="0" y="0"/>
            <a:chExt cx="9068200" cy="1665115"/>
          </a:xfrm>
        </p:grpSpPr>
        <p:sp>
          <p:nvSpPr>
            <p:cNvPr name="TextBox 29" id="29"/>
            <p:cNvSpPr txBox="true"/>
            <p:nvPr/>
          </p:nvSpPr>
          <p:spPr>
            <a:xfrm rot="0">
              <a:off x="190130" y="-95250"/>
              <a:ext cx="8162379" cy="580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Acció amb Ucraïna - 4 anys de guerra 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190130" y="568347"/>
              <a:ext cx="5132746" cy="4835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00"/>
                </a:lnSpc>
                <a:spcBef>
                  <a:spcPct val="0"/>
                </a:spcBef>
              </a:pPr>
              <a:r>
                <a:rPr lang="en-US" sz="2000" i="true">
                  <a:solidFill>
                    <a:srgbClr val="000000"/>
                  </a:solidFill>
                  <a:latin typeface="Open Sauce Italics"/>
                  <a:ea typeface="Open Sauce Italics"/>
                  <a:cs typeface="Open Sauce Italics"/>
                  <a:sym typeface="Open Sauce Italics"/>
                </a:rPr>
                <a:t>21 de febrer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0" y="1237661"/>
              <a:ext cx="9068200" cy="4274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80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1309610" y="5427061"/>
            <a:ext cx="7158824" cy="1248836"/>
            <a:chOff x="0" y="0"/>
            <a:chExt cx="9545098" cy="1665115"/>
          </a:xfrm>
        </p:grpSpPr>
        <p:sp>
          <p:nvSpPr>
            <p:cNvPr name="TextBox 33" id="33"/>
            <p:cNvSpPr txBox="true"/>
            <p:nvPr/>
          </p:nvSpPr>
          <p:spPr>
            <a:xfrm rot="0">
              <a:off x="200129" y="-95250"/>
              <a:ext cx="8591640" cy="580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Acció per Palestina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200129" y="568347"/>
              <a:ext cx="5402678" cy="4835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00"/>
                </a:lnSpc>
                <a:spcBef>
                  <a:spcPct val="0"/>
                </a:spcBef>
              </a:pPr>
              <a:r>
                <a:rPr lang="en-US" sz="2000" i="true">
                  <a:solidFill>
                    <a:srgbClr val="000000"/>
                  </a:solidFill>
                  <a:latin typeface="Open Sauce Italics"/>
                  <a:ea typeface="Open Sauce Italics"/>
                  <a:cs typeface="Open Sauce Italics"/>
                  <a:sym typeface="Open Sauce Italics"/>
                </a:rPr>
                <a:t>Mes de juny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0" y="1237661"/>
              <a:ext cx="9545098" cy="4274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80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1383193" y="6723522"/>
            <a:ext cx="6801150" cy="1972885"/>
            <a:chOff x="0" y="0"/>
            <a:chExt cx="9068200" cy="2630514"/>
          </a:xfrm>
        </p:grpSpPr>
        <p:sp>
          <p:nvSpPr>
            <p:cNvPr name="TextBox 37" id="37"/>
            <p:cNvSpPr txBox="true"/>
            <p:nvPr/>
          </p:nvSpPr>
          <p:spPr>
            <a:xfrm rot="0">
              <a:off x="190130" y="-95250"/>
              <a:ext cx="8162379" cy="580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Campanya de recollida per Cuba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190130" y="568347"/>
              <a:ext cx="5132746" cy="4835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00"/>
                </a:lnSpc>
                <a:spcBef>
                  <a:spcPct val="0"/>
                </a:spcBef>
              </a:pPr>
              <a:r>
                <a:rPr lang="en-US" sz="2000" i="true">
                  <a:solidFill>
                    <a:srgbClr val="000000"/>
                  </a:solidFill>
                  <a:latin typeface="Open Sauce Italics"/>
                  <a:ea typeface="Open Sauce Italics"/>
                  <a:cs typeface="Open Sauce Italics"/>
                  <a:sym typeface="Open Sauce Italics"/>
                </a:rPr>
                <a:t>Març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0" y="1237661"/>
              <a:ext cx="9068200" cy="13928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88620" indent="-194310" lvl="1">
                <a:lnSpc>
                  <a:spcPts val="2880"/>
                </a:lnSpc>
                <a:buFont typeface="Arial"/>
                <a:buChar char="•"/>
              </a:pPr>
              <a:r>
                <a:rPr lang="en-US" sz="18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Recollida de material a diferents centres cívics</a:t>
              </a:r>
            </a:p>
            <a:p>
              <a:pPr algn="l" marL="388620" indent="-194310" lvl="1">
                <a:lnSpc>
                  <a:spcPts val="2880"/>
                </a:lnSpc>
                <a:buFont typeface="Arial"/>
                <a:buChar char="•"/>
              </a:pPr>
              <a:r>
                <a:rPr lang="en-US" sz="18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Activitat d’hipopressius per la recollida de material</a:t>
              </a:r>
            </a:p>
            <a:p>
              <a:pPr algn="l" marL="388620" indent="-194310" lvl="1">
                <a:lnSpc>
                  <a:spcPts val="2880"/>
                </a:lnSpc>
                <a:buFont typeface="Arial"/>
                <a:buChar char="•"/>
              </a:pPr>
              <a:r>
                <a:rPr lang="en-US" sz="180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Enviament del material a Cuba</a:t>
              </a:r>
            </a:p>
          </p:txBody>
        </p:sp>
      </p:grpSp>
      <p:sp>
        <p:nvSpPr>
          <p:cNvPr name="AutoShape 40" id="40"/>
          <p:cNvSpPr/>
          <p:nvPr/>
        </p:nvSpPr>
        <p:spPr>
          <a:xfrm>
            <a:off x="11383193" y="3692482"/>
            <a:ext cx="7158824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1" id="41"/>
          <p:cNvGrpSpPr/>
          <p:nvPr/>
        </p:nvGrpSpPr>
        <p:grpSpPr>
          <a:xfrm rot="0">
            <a:off x="16467236" y="2872151"/>
            <a:ext cx="1169687" cy="1169687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44" id="44"/>
          <p:cNvSpPr txBox="true"/>
          <p:nvPr/>
        </p:nvSpPr>
        <p:spPr>
          <a:xfrm rot="0">
            <a:off x="16309254" y="3273133"/>
            <a:ext cx="1485650" cy="271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9"/>
              </a:lnSpc>
            </a:pPr>
            <a:r>
              <a:rPr lang="en-US" sz="1635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10.757,5€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3" id="3"/>
          <p:cNvSpPr/>
          <p:nvPr/>
        </p:nvSpPr>
        <p:spPr>
          <a:xfrm>
            <a:off x="1166399" y="1028700"/>
            <a:ext cx="687324" cy="0"/>
          </a:xfrm>
          <a:prstGeom prst="line">
            <a:avLst/>
          </a:prstGeom>
          <a:ln cap="flat" w="762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1166399" y="1281450"/>
            <a:ext cx="16092901" cy="1374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OE2 Promoure aliances entre els diferents actors, a través de l’enfortiment de les capacitats i el treball en xarxa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66399" y="2985925"/>
            <a:ext cx="4833608" cy="459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apacitació a les entitats: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75924" y="3567336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Tot l’any 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8700" y="4160987"/>
            <a:ext cx="4557282" cy="5118084"/>
            <a:chOff x="0" y="0"/>
            <a:chExt cx="1200272" cy="134797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00272" cy="1347973"/>
            </a:xfrm>
            <a:custGeom>
              <a:avLst/>
              <a:gdLst/>
              <a:ahLst/>
              <a:cxnLst/>
              <a:rect r="r" b="b" t="t" l="l"/>
              <a:pathLst>
                <a:path h="1347973" w="1200272">
                  <a:moveTo>
                    <a:pt x="86639" y="0"/>
                  </a:moveTo>
                  <a:lnTo>
                    <a:pt x="1113633" y="0"/>
                  </a:lnTo>
                  <a:cubicBezTo>
                    <a:pt x="1161482" y="0"/>
                    <a:pt x="1200272" y="38790"/>
                    <a:pt x="1200272" y="86639"/>
                  </a:cubicBezTo>
                  <a:lnTo>
                    <a:pt x="1200272" y="1261334"/>
                  </a:lnTo>
                  <a:cubicBezTo>
                    <a:pt x="1200272" y="1309183"/>
                    <a:pt x="1161482" y="1347973"/>
                    <a:pt x="1113633" y="1347973"/>
                  </a:cubicBezTo>
                  <a:lnTo>
                    <a:pt x="86639" y="1347973"/>
                  </a:lnTo>
                  <a:cubicBezTo>
                    <a:pt x="63661" y="1347973"/>
                    <a:pt x="41624" y="1338845"/>
                    <a:pt x="25376" y="1322597"/>
                  </a:cubicBezTo>
                  <a:cubicBezTo>
                    <a:pt x="9128" y="1306349"/>
                    <a:pt x="0" y="1284312"/>
                    <a:pt x="0" y="1261334"/>
                  </a:cubicBezTo>
                  <a:lnTo>
                    <a:pt x="0" y="86639"/>
                  </a:lnTo>
                  <a:cubicBezTo>
                    <a:pt x="0" y="38790"/>
                    <a:pt x="38790" y="0"/>
                    <a:pt x="86639" y="0"/>
                  </a:cubicBezTo>
                  <a:close/>
                </a:path>
              </a:pathLst>
            </a:custGeom>
            <a:solidFill>
              <a:srgbClr val="E2A9F1">
                <a:alpha val="53725"/>
              </a:srgbClr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200272" cy="13860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4628229" y="3595987"/>
            <a:ext cx="993857" cy="993857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6CE6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4403981" y="3932400"/>
            <a:ext cx="1442352" cy="2739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23"/>
              </a:lnSpc>
            </a:pPr>
            <a:r>
              <a:rPr lang="en-US" sz="1587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3.690€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1175924" y="4742682"/>
            <a:ext cx="432612" cy="432612"/>
          </a:xfrm>
          <a:custGeom>
            <a:avLst/>
            <a:gdLst/>
            <a:ahLst/>
            <a:cxnLst/>
            <a:rect r="r" b="b" t="t" l="l"/>
            <a:pathLst>
              <a:path h="432612" w="432612">
                <a:moveTo>
                  <a:pt x="0" y="0"/>
                </a:moveTo>
                <a:lnTo>
                  <a:pt x="432611" y="0"/>
                </a:lnTo>
                <a:lnTo>
                  <a:pt x="432611" y="432612"/>
                </a:lnTo>
                <a:lnTo>
                  <a:pt x="0" y="4326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495420" y="5816912"/>
            <a:ext cx="3679072" cy="17020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73"/>
              </a:lnSpc>
            </a:pPr>
            <a:r>
              <a:rPr lang="en-US" b="true" sz="198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CALENDARI D’ACTES COMPARTIT</a:t>
            </a:r>
          </a:p>
          <a:p>
            <a:pPr algn="ctr">
              <a:lnSpc>
                <a:spcPts val="2773"/>
              </a:lnSpc>
            </a:pPr>
            <a:r>
              <a:rPr lang="en-US" sz="198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on les pròpies ONG i entitats puguin incloure els seus actes i no solpar accions.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175924" y="5758867"/>
            <a:ext cx="432612" cy="432612"/>
          </a:xfrm>
          <a:custGeom>
            <a:avLst/>
            <a:gdLst/>
            <a:ahLst/>
            <a:cxnLst/>
            <a:rect r="r" b="b" t="t" l="l"/>
            <a:pathLst>
              <a:path h="432612" w="432612">
                <a:moveTo>
                  <a:pt x="0" y="0"/>
                </a:moveTo>
                <a:lnTo>
                  <a:pt x="432611" y="0"/>
                </a:lnTo>
                <a:lnTo>
                  <a:pt x="432611" y="432612"/>
                </a:lnTo>
                <a:lnTo>
                  <a:pt x="0" y="4326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2290860" y="4235428"/>
            <a:ext cx="2305348" cy="389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0"/>
              </a:lnSpc>
              <a:spcBef>
                <a:spcPct val="0"/>
              </a:spcBef>
            </a:pPr>
            <a:r>
              <a:rPr lang="en-US" b="true" sz="2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NOVETATS 2026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608535" y="4801270"/>
            <a:ext cx="3709410" cy="671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73"/>
              </a:lnSpc>
            </a:pPr>
            <a:r>
              <a:rPr lang="en-US" b="true" sz="198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FORMACIÓ PER ENTITATS:  “IA PER A L’IMPACTE SOCIAL”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1175924" y="7728561"/>
            <a:ext cx="432612" cy="432612"/>
          </a:xfrm>
          <a:custGeom>
            <a:avLst/>
            <a:gdLst/>
            <a:ahLst/>
            <a:cxnLst/>
            <a:rect r="r" b="b" t="t" l="l"/>
            <a:pathLst>
              <a:path h="432612" w="432612">
                <a:moveTo>
                  <a:pt x="0" y="0"/>
                </a:moveTo>
                <a:lnTo>
                  <a:pt x="432611" y="0"/>
                </a:lnTo>
                <a:lnTo>
                  <a:pt x="432611" y="432612"/>
                </a:lnTo>
                <a:lnTo>
                  <a:pt x="0" y="4326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495420" y="7796802"/>
            <a:ext cx="3679072" cy="13592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73"/>
              </a:lnSpc>
            </a:pPr>
            <a:r>
              <a:rPr lang="en-US" b="true" sz="198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VÍDEOS PROMOCIONALS </a:t>
            </a:r>
          </a:p>
          <a:p>
            <a:pPr algn="ctr">
              <a:lnSpc>
                <a:spcPts val="2773"/>
              </a:lnSpc>
            </a:pPr>
            <a:r>
              <a:rPr lang="en-US" b="true" sz="198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 LES ENTITATS </a:t>
            </a:r>
          </a:p>
          <a:p>
            <a:pPr algn="ctr">
              <a:lnSpc>
                <a:spcPts val="2773"/>
              </a:lnSpc>
            </a:pPr>
            <a:r>
              <a:rPr lang="en-US" sz="198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que serveixin per la seva presentació a la ciutat.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647706" y="4037162"/>
            <a:ext cx="3718658" cy="337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18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Amb diferents departaments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647706" y="3044460"/>
            <a:ext cx="4833608" cy="459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Coherència de polítiques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638181" y="3567336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Tot l’any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638181" y="4995970"/>
            <a:ext cx="4833608" cy="14305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Difusió de totes les accions i activitats a través de XXSS, Web i Cartelleria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6638181" y="6543480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Tot l’any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1851893" y="3044460"/>
            <a:ext cx="5484971" cy="14305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Treball e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 xar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x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 amb agents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supramunicipals i altres agents en matèria de cooperació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714195" y="5040103"/>
            <a:ext cx="5835505" cy="35954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5" tooltip="https://cooperacion.femp.es"/>
              </a:rPr>
              <a:t>Federació Espanyo</a:t>
            </a:r>
            <a:r>
              <a:rPr lang="en-US" sz="1800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6" tooltip="https://cooperacion.femp.es"/>
              </a:rPr>
              <a:t>la de Municipis i Províncies</a:t>
            </a:r>
          </a:p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</a:t>
            </a:r>
            <a:r>
              <a:rPr lang="en-US" sz="1800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aula Catalana per l</a:t>
            </a:r>
            <a:r>
              <a:rPr lang="en-US" sz="1800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 Pau i els Drets Humans a Colòmbia</a:t>
            </a:r>
          </a:p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7" tooltip="https://fonscatala.org"/>
              </a:rPr>
              <a:t>Fons Català de Cooperació al Desenvolupament</a:t>
            </a:r>
            <a:r>
              <a:rPr lang="en-US" sz="1800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</a:p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8" tooltip="https://www.google.com/search?sca_esv=308377b869abf98f&amp;sxsrf=ANbL-n5Xkaj7ZbKBkHLMAFb0ozofqK506w:1770626112915&amp;q=Coordinadora+Catalana+d%27Ajuntaments+Solidaris+amb+el+Poble+Sahrau%C3%AD&amp;si=AL3DRZGNtcdgKOqVhotcr-UG2kkYpwR2WO4qu3O00NmpwBmLnSpz9g6pdBZIw0ACCzyebKWkew_xnte2pVghVBqtnSqsJcT-YHomTGYn9kkCc2B7xIGXB0JBqryl7QctGWZkzjZAKGoAiQFYnU9j8oc_ejJcmhwjQKCqmDICJ7_XQvuVfPATwBpbxovNzDtLCRm3uLHPljBn&amp;sa=X&amp;ved=2ahUKEwj45vWjgMySAxUJK_sDHckdIFwQ_coHegQINRAB"/>
              </a:rPr>
              <a:t>Coordinadora Catalana d'Ajuntaments Solidaris amb el Poble Sahrauí</a:t>
            </a:r>
            <a:r>
              <a:rPr lang="en-US" sz="1800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</a:p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9" tooltip="https://www.google.com/search?sca_esv=308377b869abf98f&amp;sxsrf=ANbL-n7qR4bI7uXrnh7isoXEn7bg1796mA:1770626181146&amp;q=AECID+(Agencia+Espa%C3%B1ola+de+Cooperaci%C3%B3n+Internacional+para+el+Desarrollo)&amp;si=AL3DRZELanY_V96Y0q8q1FLKlfOvH_NlT58VxGyuYFaMYKzFM5vNoLeVKjWR_fl5aORe4xdUBvr-eVMV0lduBiPao_I_4YhVc5ZQQfr8ojjcOr9tEMacD0sVAEOehrPQpOZIK8ViH1QuVfOmF0zXL7q24uBTMFcMfkQC1iq-GZYih_T-Iwi7h_p2toaXT6c9-m5IpHaqbypl&amp;sa=X&amp;ved=2ahUKEwiIqrrEgMySAxXKUaQEHe8TCB0Q_coHegQIOBAB"/>
              </a:rPr>
              <a:t>Agència Espanyola de Cooperació Internacional per al desenvolupament</a:t>
            </a:r>
          </a:p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 strike="noStrik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  <a:hlinkClick r:id="rId10" tooltip="https://cooperaciocatalana.gencat.cat/ca/qui-som/direccio-general-de-cooperacio-al-desenvolupament/index.html"/>
              </a:rPr>
              <a:t>Direcció General de Cooperació al Desenvolupament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1851893" y="4493571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Tot l’any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16167177" y="7715822"/>
            <a:ext cx="1169687" cy="1169687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16009195" y="8116805"/>
            <a:ext cx="1485650" cy="271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89"/>
              </a:lnSpc>
            </a:pPr>
            <a:r>
              <a:rPr lang="en-US" sz="1635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8.175,00€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3" id="3"/>
          <p:cNvSpPr/>
          <p:nvPr/>
        </p:nvSpPr>
        <p:spPr>
          <a:xfrm>
            <a:off x="1166399" y="421352"/>
            <a:ext cx="687324" cy="0"/>
          </a:xfrm>
          <a:prstGeom prst="line">
            <a:avLst/>
          </a:prstGeom>
          <a:ln cap="flat" w="762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2883300" y="3634021"/>
            <a:ext cx="1007673" cy="1007673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A3B4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702277" y="534601"/>
            <a:ext cx="12075536" cy="20797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OE3 Aprofundir en l’educació per a la transformació social, potenciant la consciència crítica sobre el compliment dels DDHHDD de les diferents titularitats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66399" y="3599237"/>
            <a:ext cx="3137818" cy="459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Hum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or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àl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56874" y="4099961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Tot l’any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655935" y="3952376"/>
            <a:ext cx="1462403" cy="26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4"/>
              </a:lnSpc>
            </a:pPr>
            <a:r>
              <a:rPr lang="en-US" sz="1610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1.147,66€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78097" y="6623950"/>
            <a:ext cx="3718658" cy="14233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Dia d</a:t>
            </a:r>
            <a:r>
              <a:rPr lang="en-US" sz="18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 </a:t>
            </a:r>
            <a:r>
              <a:rPr lang="en-US" sz="1800" strike="noStrike" u="non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la perso</a:t>
            </a:r>
            <a:r>
              <a:rPr lang="en-US" sz="1800" strike="noStrike" u="non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</a:t>
            </a:r>
            <a:r>
              <a:rPr lang="en-US" sz="1800" strike="noStrike" u="non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 refugiada</a:t>
            </a:r>
          </a:p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 strike="noStrike" u="non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Dia dels DDHH</a:t>
            </a:r>
          </a:p>
          <a:p>
            <a:pPr algn="l" marL="388620" indent="-194310" lvl="1">
              <a:lnSpc>
                <a:spcPts val="2880"/>
              </a:lnSpc>
              <a:buFont typeface="Arial"/>
              <a:buChar char="•"/>
            </a:pPr>
            <a:r>
              <a:rPr lang="en-US" sz="1800" strike="noStrike" u="none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Dia en commemoració del genocidi Armeni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87622" y="5051765"/>
            <a:ext cx="4833608" cy="944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Cele</a:t>
            </a: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bració dies </a:t>
            </a:r>
          </a:p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 strike="noStrike" u="non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internacionals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87622" y="6062968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Tot l’any 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3466569" y="5562762"/>
            <a:ext cx="1007673" cy="1007673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A9F1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3239204" y="5881117"/>
            <a:ext cx="1462403" cy="26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4"/>
              </a:lnSpc>
            </a:pPr>
            <a:r>
              <a:rPr lang="en-US" sz="1610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609,34€ 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2883300" y="8988547"/>
            <a:ext cx="1007673" cy="1007673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156874" y="8400982"/>
            <a:ext cx="3275516" cy="944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2400" b="tru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Obra de teatre </a:t>
            </a:r>
          </a:p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Pols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56874" y="9362704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4 de juny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686424" y="9329942"/>
            <a:ext cx="1462403" cy="26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4"/>
              </a:lnSpc>
            </a:pPr>
            <a:r>
              <a:rPr lang="en-US" sz="1610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2.000€ 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9485959" y="3694487"/>
            <a:ext cx="1007673" cy="1007673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7208929" y="3678789"/>
            <a:ext cx="3137818" cy="459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Cinemón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199404" y="4179514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25, 26, 27 de juny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258594" y="4012842"/>
            <a:ext cx="1462403" cy="26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4"/>
              </a:lnSpc>
            </a:pPr>
            <a:r>
              <a:rPr lang="en-US" sz="1610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14.491,31€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7130152" y="5131317"/>
            <a:ext cx="4833608" cy="459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FesMón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7120627" y="5612470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Tot l’any 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8754758" y="5147015"/>
            <a:ext cx="1007673" cy="1007673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CC0DF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35" id="35"/>
          <p:cNvSpPr txBox="true"/>
          <p:nvPr/>
        </p:nvSpPr>
        <p:spPr>
          <a:xfrm rot="0">
            <a:off x="8527393" y="5517152"/>
            <a:ext cx="1462403" cy="26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4"/>
              </a:lnSpc>
            </a:pPr>
            <a:r>
              <a:rPr lang="en-US" sz="1610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13.020€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10484937" y="6643600"/>
            <a:ext cx="1007673" cy="1007673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3C2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39" id="39"/>
          <p:cNvSpPr txBox="true"/>
          <p:nvPr/>
        </p:nvSpPr>
        <p:spPr>
          <a:xfrm rot="0">
            <a:off x="7120627" y="6202630"/>
            <a:ext cx="3649767" cy="944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DENIP (Dia Escolar de la No Violència i la Pau)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7120627" y="7203752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Tercer i quart trimestre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0230109" y="6996189"/>
            <a:ext cx="1462403" cy="26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4"/>
              </a:lnSpc>
            </a:pPr>
            <a:r>
              <a:rPr lang="en-US" sz="1610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6.400€</a:t>
            </a:r>
          </a:p>
        </p:txBody>
      </p:sp>
      <p:grpSp>
        <p:nvGrpSpPr>
          <p:cNvPr name="Group 42" id="42"/>
          <p:cNvGrpSpPr/>
          <p:nvPr/>
        </p:nvGrpSpPr>
        <p:grpSpPr>
          <a:xfrm rot="0">
            <a:off x="12888676" y="352677"/>
            <a:ext cx="4821505" cy="9889202"/>
            <a:chOff x="0" y="0"/>
            <a:chExt cx="1025682" cy="2103736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025682" cy="2103736"/>
            </a:xfrm>
            <a:custGeom>
              <a:avLst/>
              <a:gdLst/>
              <a:ahLst/>
              <a:cxnLst/>
              <a:rect r="r" b="b" t="t" l="l"/>
              <a:pathLst>
                <a:path h="2103736" w="1025682">
                  <a:moveTo>
                    <a:pt x="32114" y="0"/>
                  </a:moveTo>
                  <a:lnTo>
                    <a:pt x="993568" y="0"/>
                  </a:lnTo>
                  <a:cubicBezTo>
                    <a:pt x="1002085" y="0"/>
                    <a:pt x="1010253" y="3383"/>
                    <a:pt x="1016276" y="9406"/>
                  </a:cubicBezTo>
                  <a:cubicBezTo>
                    <a:pt x="1022298" y="15429"/>
                    <a:pt x="1025682" y="23597"/>
                    <a:pt x="1025682" y="32114"/>
                  </a:cubicBezTo>
                  <a:lnTo>
                    <a:pt x="1025682" y="2071622"/>
                  </a:lnTo>
                  <a:cubicBezTo>
                    <a:pt x="1025682" y="2080139"/>
                    <a:pt x="1022298" y="2088308"/>
                    <a:pt x="1016276" y="2094330"/>
                  </a:cubicBezTo>
                  <a:cubicBezTo>
                    <a:pt x="1010253" y="2100353"/>
                    <a:pt x="1002085" y="2103736"/>
                    <a:pt x="993568" y="2103736"/>
                  </a:cubicBezTo>
                  <a:lnTo>
                    <a:pt x="32114" y="2103736"/>
                  </a:lnTo>
                  <a:cubicBezTo>
                    <a:pt x="23597" y="2103736"/>
                    <a:pt x="15429" y="2100353"/>
                    <a:pt x="9406" y="2094330"/>
                  </a:cubicBezTo>
                  <a:cubicBezTo>
                    <a:pt x="3383" y="2088308"/>
                    <a:pt x="0" y="2080139"/>
                    <a:pt x="0" y="2071622"/>
                  </a:cubicBezTo>
                  <a:lnTo>
                    <a:pt x="0" y="32114"/>
                  </a:lnTo>
                  <a:cubicBezTo>
                    <a:pt x="0" y="23597"/>
                    <a:pt x="3383" y="15429"/>
                    <a:pt x="9406" y="9406"/>
                  </a:cubicBezTo>
                  <a:cubicBezTo>
                    <a:pt x="15429" y="3383"/>
                    <a:pt x="23597" y="0"/>
                    <a:pt x="32114" y="0"/>
                  </a:cubicBezTo>
                  <a:close/>
                </a:path>
              </a:pathLst>
            </a:custGeom>
            <a:solidFill>
              <a:srgbClr val="FFBD59">
                <a:alpha val="81961"/>
              </a:srgbClr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1025682" cy="21418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Freeform 45" id="45"/>
          <p:cNvSpPr/>
          <p:nvPr/>
        </p:nvSpPr>
        <p:spPr>
          <a:xfrm flipH="false" flipV="false" rot="0">
            <a:off x="16467538" y="-86580"/>
            <a:ext cx="791762" cy="878515"/>
          </a:xfrm>
          <a:custGeom>
            <a:avLst/>
            <a:gdLst/>
            <a:ahLst/>
            <a:cxnLst/>
            <a:rect r="r" b="b" t="t" l="l"/>
            <a:pathLst>
              <a:path h="878515" w="791762">
                <a:moveTo>
                  <a:pt x="0" y="0"/>
                </a:moveTo>
                <a:lnTo>
                  <a:pt x="791762" y="0"/>
                </a:lnTo>
                <a:lnTo>
                  <a:pt x="791762" y="878515"/>
                </a:lnTo>
                <a:lnTo>
                  <a:pt x="0" y="8785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6" id="46"/>
          <p:cNvSpPr txBox="true"/>
          <p:nvPr/>
        </p:nvSpPr>
        <p:spPr>
          <a:xfrm rot="0">
            <a:off x="14255206" y="510560"/>
            <a:ext cx="2305348" cy="389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0"/>
              </a:lnSpc>
              <a:spcBef>
                <a:spcPct val="0"/>
              </a:spcBef>
            </a:pPr>
            <a:r>
              <a:rPr lang="en-US" b="true" sz="2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NOVETATS 2026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2880702" y="1401376"/>
            <a:ext cx="4812207" cy="2387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73"/>
              </a:lnSpc>
            </a:pPr>
            <a:r>
              <a:rPr lang="en-US" b="true" sz="1980" u="sng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CINEMÓN</a:t>
            </a:r>
          </a:p>
          <a:p>
            <a:pPr algn="ctr">
              <a:lnSpc>
                <a:spcPts val="2773"/>
              </a:lnSpc>
            </a:pPr>
            <a:r>
              <a:rPr lang="en-US" b="true" sz="1980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Temàtica</a:t>
            </a:r>
            <a:r>
              <a:rPr lang="en-US" sz="1980">
                <a:solidFill>
                  <a:srgbClr val="101010"/>
                </a:solidFill>
                <a:latin typeface="Canva Sans"/>
                <a:ea typeface="Canva Sans"/>
                <a:cs typeface="Canva Sans"/>
                <a:sym typeface="Canva Sans"/>
              </a:rPr>
              <a:t>: Conflictes armats al món vinculat a la realitat del SudGlobal</a:t>
            </a:r>
          </a:p>
          <a:p>
            <a:pPr algn="ctr">
              <a:lnSpc>
                <a:spcPts val="2773"/>
              </a:lnSpc>
            </a:pPr>
            <a:r>
              <a:rPr lang="en-US" b="true" sz="1980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Actuació</a:t>
            </a:r>
            <a:r>
              <a:rPr lang="en-US" sz="1980">
                <a:solidFill>
                  <a:srgbClr val="101010"/>
                </a:solidFill>
                <a:latin typeface="Canva Sans"/>
                <a:ea typeface="Canva Sans"/>
                <a:cs typeface="Canva Sans"/>
                <a:sym typeface="Canva Sans"/>
              </a:rPr>
              <a:t>: Yunez Chaib al Café del Teatre 25 de juny</a:t>
            </a:r>
          </a:p>
          <a:p>
            <a:pPr algn="ctr">
              <a:lnSpc>
                <a:spcPts val="2773"/>
              </a:lnSpc>
            </a:pPr>
            <a:r>
              <a:rPr lang="en-US" b="true" sz="1980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Difusió a XXSS:</a:t>
            </a:r>
            <a:r>
              <a:rPr lang="en-US" sz="1980">
                <a:solidFill>
                  <a:srgbClr val="101010"/>
                </a:solidFill>
                <a:latin typeface="Canva Sans"/>
                <a:ea typeface="Canva Sans"/>
                <a:cs typeface="Canva Sans"/>
                <a:sym typeface="Canva Sans"/>
              </a:rPr>
              <a:t> @afrocatala</a:t>
            </a:r>
          </a:p>
          <a:p>
            <a:pPr algn="ctr">
              <a:lnSpc>
                <a:spcPts val="2773"/>
              </a:lnSpc>
            </a:pPr>
          </a:p>
        </p:txBody>
      </p:sp>
      <p:sp>
        <p:nvSpPr>
          <p:cNvPr name="TextBox 48" id="48"/>
          <p:cNvSpPr txBox="true"/>
          <p:nvPr/>
        </p:nvSpPr>
        <p:spPr>
          <a:xfrm rot="0">
            <a:off x="12927319" y="4257058"/>
            <a:ext cx="4718973" cy="3073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73"/>
              </a:lnSpc>
            </a:pPr>
            <a:r>
              <a:rPr lang="en-US" b="true" sz="1980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DENIP </a:t>
            </a:r>
          </a:p>
          <a:p>
            <a:pPr algn="ctr">
              <a:lnSpc>
                <a:spcPts val="2773"/>
              </a:lnSpc>
            </a:pPr>
            <a:r>
              <a:rPr lang="en-US" sz="198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Proposta de </a:t>
            </a:r>
            <a:r>
              <a:rPr lang="en-US" b="true" sz="198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formació per a professorat</a:t>
            </a:r>
            <a:r>
              <a:rPr lang="en-US" sz="198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de primària i secundària “Educar per la pau a l’aula: eines, recursos i dinàmiques per incorporar-la a la quotidianitat escolar” a càrrec de FundiPau</a:t>
            </a:r>
          </a:p>
          <a:p>
            <a:pPr algn="ctr">
              <a:lnSpc>
                <a:spcPts val="2773"/>
              </a:lnSpc>
            </a:pPr>
            <a:r>
              <a:rPr lang="en-US" b="true" sz="198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Nova guia</a:t>
            </a:r>
            <a:r>
              <a:rPr lang="en-US" sz="198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amb els conflictes d’Iran, Sudan, Veneçuela, Equador i Mali. 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2972634" y="7910602"/>
            <a:ext cx="4653589" cy="17020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73"/>
              </a:lnSpc>
            </a:pPr>
            <a:r>
              <a:rPr lang="en-US" b="true" sz="1980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EXPOSICIÓ OPEN ARMS</a:t>
            </a:r>
          </a:p>
          <a:p>
            <a:pPr algn="ctr">
              <a:lnSpc>
                <a:spcPts val="2773"/>
              </a:lnSpc>
            </a:pPr>
            <a:r>
              <a:rPr lang="en-US" sz="198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S’està treballant amb la Diputació de Lleida per poder portar l’exposició </a:t>
            </a:r>
          </a:p>
          <a:p>
            <a:pPr algn="ctr">
              <a:lnSpc>
                <a:spcPts val="2773"/>
              </a:lnSpc>
            </a:pPr>
            <a:r>
              <a:rPr lang="en-US" sz="198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“Open Arms. Una missió a contracorrent”</a:t>
            </a:r>
          </a:p>
        </p:txBody>
      </p:sp>
      <p:sp>
        <p:nvSpPr>
          <p:cNvPr name="Freeform 50" id="50"/>
          <p:cNvSpPr/>
          <p:nvPr/>
        </p:nvSpPr>
        <p:spPr>
          <a:xfrm flipH="false" flipV="false" rot="0">
            <a:off x="13163157" y="1302882"/>
            <a:ext cx="432612" cy="432612"/>
          </a:xfrm>
          <a:custGeom>
            <a:avLst/>
            <a:gdLst/>
            <a:ahLst/>
            <a:cxnLst/>
            <a:rect r="r" b="b" t="t" l="l"/>
            <a:pathLst>
              <a:path h="432612" w="432612">
                <a:moveTo>
                  <a:pt x="0" y="0"/>
                </a:moveTo>
                <a:lnTo>
                  <a:pt x="432612" y="0"/>
                </a:lnTo>
                <a:lnTo>
                  <a:pt x="432612" y="432612"/>
                </a:lnTo>
                <a:lnTo>
                  <a:pt x="0" y="432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1" id="51"/>
          <p:cNvSpPr/>
          <p:nvPr/>
        </p:nvSpPr>
        <p:spPr>
          <a:xfrm flipH="false" flipV="false" rot="0">
            <a:off x="13163157" y="4132064"/>
            <a:ext cx="432612" cy="432612"/>
          </a:xfrm>
          <a:custGeom>
            <a:avLst/>
            <a:gdLst/>
            <a:ahLst/>
            <a:cxnLst/>
            <a:rect r="r" b="b" t="t" l="l"/>
            <a:pathLst>
              <a:path h="432612" w="432612">
                <a:moveTo>
                  <a:pt x="0" y="0"/>
                </a:moveTo>
                <a:lnTo>
                  <a:pt x="432612" y="0"/>
                </a:lnTo>
                <a:lnTo>
                  <a:pt x="432612" y="432611"/>
                </a:lnTo>
                <a:lnTo>
                  <a:pt x="0" y="4326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2" id="52"/>
          <p:cNvSpPr/>
          <p:nvPr/>
        </p:nvSpPr>
        <p:spPr>
          <a:xfrm flipH="false" flipV="false" rot="0">
            <a:off x="13163157" y="7844700"/>
            <a:ext cx="432612" cy="432612"/>
          </a:xfrm>
          <a:custGeom>
            <a:avLst/>
            <a:gdLst/>
            <a:ahLst/>
            <a:cxnLst/>
            <a:rect r="r" b="b" t="t" l="l"/>
            <a:pathLst>
              <a:path h="432612" w="432612">
                <a:moveTo>
                  <a:pt x="0" y="0"/>
                </a:moveTo>
                <a:lnTo>
                  <a:pt x="432612" y="0"/>
                </a:lnTo>
                <a:lnTo>
                  <a:pt x="432612" y="432612"/>
                </a:lnTo>
                <a:lnTo>
                  <a:pt x="0" y="432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3" id="53"/>
          <p:cNvSpPr/>
          <p:nvPr/>
        </p:nvSpPr>
        <p:spPr>
          <a:xfrm>
            <a:off x="1087622" y="3422913"/>
            <a:ext cx="11373309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4" id="54"/>
          <p:cNvSpPr txBox="true"/>
          <p:nvPr/>
        </p:nvSpPr>
        <p:spPr>
          <a:xfrm rot="0">
            <a:off x="1087622" y="2899298"/>
            <a:ext cx="6978614" cy="459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ACCIONS D’EPTS</a:t>
            </a:r>
          </a:p>
        </p:txBody>
      </p:sp>
      <p:grpSp>
        <p:nvGrpSpPr>
          <p:cNvPr name="Group 55" id="55"/>
          <p:cNvGrpSpPr/>
          <p:nvPr/>
        </p:nvGrpSpPr>
        <p:grpSpPr>
          <a:xfrm rot="0">
            <a:off x="9396012" y="7948702"/>
            <a:ext cx="1007673" cy="1007673"/>
            <a:chOff x="0" y="0"/>
            <a:chExt cx="812800" cy="81280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C007E">
                <a:alpha val="56863"/>
              </a:srgbClr>
            </a:solidFill>
          </p:spPr>
        </p:sp>
        <p:sp>
          <p:nvSpPr>
            <p:cNvPr name="TextBox 57" id="5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58" id="58"/>
          <p:cNvSpPr txBox="true"/>
          <p:nvPr/>
        </p:nvSpPr>
        <p:spPr>
          <a:xfrm rot="0">
            <a:off x="7155073" y="8005852"/>
            <a:ext cx="3649767" cy="459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Cinemón Xic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7155073" y="8528683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Novembre 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9141184" y="8301291"/>
            <a:ext cx="1462403" cy="26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4"/>
              </a:lnSpc>
            </a:pPr>
            <a:r>
              <a:rPr lang="en-US" sz="1610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6.850€</a:t>
            </a:r>
          </a:p>
        </p:txBody>
      </p:sp>
      <p:grpSp>
        <p:nvGrpSpPr>
          <p:cNvPr name="Group 61" id="61"/>
          <p:cNvGrpSpPr/>
          <p:nvPr/>
        </p:nvGrpSpPr>
        <p:grpSpPr>
          <a:xfrm rot="0">
            <a:off x="10154677" y="9106162"/>
            <a:ext cx="1007673" cy="1007673"/>
            <a:chOff x="0" y="0"/>
            <a:chExt cx="812800" cy="812800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9D9D9">
                <a:alpha val="56863"/>
              </a:srgbClr>
            </a:solidFill>
          </p:spPr>
        </p:sp>
        <p:sp>
          <p:nvSpPr>
            <p:cNvPr name="TextBox 63" id="6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64" id="64"/>
          <p:cNvSpPr txBox="true"/>
          <p:nvPr/>
        </p:nvSpPr>
        <p:spPr>
          <a:xfrm rot="0">
            <a:off x="7120627" y="9150931"/>
            <a:ext cx="5109718" cy="459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Jornades TCXC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7120627" y="9673762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Novembre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9899849" y="9458751"/>
            <a:ext cx="1462403" cy="26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4"/>
              </a:lnSpc>
            </a:pPr>
            <a:r>
              <a:rPr lang="en-US" sz="1610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1.560€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3" id="3"/>
          <p:cNvSpPr/>
          <p:nvPr/>
        </p:nvSpPr>
        <p:spPr>
          <a:xfrm>
            <a:off x="1166399" y="421352"/>
            <a:ext cx="687324" cy="0"/>
          </a:xfrm>
          <a:prstGeom prst="line">
            <a:avLst/>
          </a:prstGeom>
          <a:ln cap="flat" w="762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2724724" y="2881693"/>
            <a:ext cx="1007673" cy="1007673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C52FF">
                <a:alpha val="68627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657356" y="991658"/>
            <a:ext cx="6797249" cy="1374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Despeses de funcionament </a:t>
            </a: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de la Regidoria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56151" y="3290279"/>
            <a:ext cx="3137818" cy="944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Dietes i desplaçaments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56151" y="4245956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Tot l’any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527848" y="3237404"/>
            <a:ext cx="1462403" cy="26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4"/>
              </a:lnSpc>
            </a:pPr>
            <a:r>
              <a:rPr lang="en-US" sz="1610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500€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86900" y="5197760"/>
            <a:ext cx="4833608" cy="459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Bestreta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76719" y="5623032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Tot l’any 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2755213" y="5134893"/>
            <a:ext cx="1007673" cy="1007673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2573165" y="5508703"/>
            <a:ext cx="1462403" cy="26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4"/>
              </a:lnSpc>
            </a:pPr>
            <a:r>
              <a:rPr lang="en-US" sz="1610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250€ 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2804157" y="7409390"/>
            <a:ext cx="1007673" cy="1007673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166399" y="6895040"/>
            <a:ext cx="3275516" cy="944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Aplicatiu entrades actes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66399" y="7856763"/>
            <a:ext cx="2813532" cy="3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00"/>
              </a:lnSpc>
              <a:spcBef>
                <a:spcPct val="0"/>
              </a:spcBef>
            </a:pPr>
            <a:r>
              <a:rPr lang="en-US" sz="2000" i="true">
                <a:solidFill>
                  <a:srgbClr val="000000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Tot l’any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573165" y="7794363"/>
            <a:ext cx="1462403" cy="26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4"/>
              </a:lnSpc>
            </a:pPr>
            <a:r>
              <a:rPr lang="en-US" sz="1610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240€</a:t>
            </a:r>
          </a:p>
        </p:txBody>
      </p:sp>
      <p:sp>
        <p:nvSpPr>
          <p:cNvPr name="AutoShape 23" id="23"/>
          <p:cNvSpPr/>
          <p:nvPr/>
        </p:nvSpPr>
        <p:spPr>
          <a:xfrm flipH="true" flipV="true">
            <a:off x="8393000" y="2099451"/>
            <a:ext cx="19050" cy="7158798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4" id="24"/>
          <p:cNvSpPr txBox="true"/>
          <p:nvPr/>
        </p:nvSpPr>
        <p:spPr>
          <a:xfrm rot="0">
            <a:off x="9049920" y="1846480"/>
            <a:ext cx="2935671" cy="14305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PRESSUPOST REGIDORIA DE COOPERACIÓ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9645257" y="3412372"/>
            <a:ext cx="1645425" cy="1645425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C007E">
                <a:alpha val="31765"/>
              </a:srgbClr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9323779" y="3992247"/>
            <a:ext cx="2387952" cy="438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80"/>
              </a:lnSpc>
            </a:pPr>
            <a:r>
              <a:rPr lang="en-US" sz="2629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255.879,71€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144000" y="6434994"/>
            <a:ext cx="2935671" cy="944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INGRÉS DIPUTACIÓ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9789123" y="7470207"/>
            <a:ext cx="1645425" cy="1645425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C007E">
                <a:alpha val="13725"/>
              </a:srgbClr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9467645" y="8050081"/>
            <a:ext cx="2387952" cy="438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80"/>
              </a:lnSpc>
            </a:pPr>
            <a:r>
              <a:rPr lang="en-US" sz="2629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40.000€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3792937" y="2999754"/>
            <a:ext cx="2935671" cy="14305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2400" b="tru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TOTAL </a:t>
            </a:r>
          </a:p>
          <a:p>
            <a:pPr algn="ctr">
              <a:lnSpc>
                <a:spcPts val="3840"/>
              </a:lnSpc>
            </a:pPr>
            <a:r>
              <a:rPr lang="en-US" sz="2400" b="true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GESTIONAT </a:t>
            </a:r>
          </a:p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PER LA REGIDORIA 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14025937" y="4506609"/>
            <a:ext cx="2702671" cy="2702671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C007E">
                <a:alpha val="57647"/>
              </a:srgbClr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13497898" y="5461101"/>
            <a:ext cx="3922299" cy="717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45"/>
              </a:lnSpc>
            </a:pPr>
            <a:r>
              <a:rPr lang="en-US" sz="4318" b="true">
                <a:solidFill>
                  <a:srgbClr val="1010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295.879,71€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DAHIykCkl5c</dc:identifier>
  <dcterms:modified xsi:type="dcterms:W3CDTF">2011-08-01T06:04:30Z</dcterms:modified>
  <cp:revision>1</cp:revision>
  <dc:title>PAO NOVA VERSIÓ </dc:title>
</cp:coreProperties>
</file>